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18"/>
  </p:notesMasterIdLst>
  <p:sldIdLst>
    <p:sldId id="256" r:id="rId3"/>
    <p:sldId id="264" r:id="rId4"/>
    <p:sldId id="277" r:id="rId5"/>
    <p:sldId id="266" r:id="rId6"/>
    <p:sldId id="257" r:id="rId7"/>
    <p:sldId id="258" r:id="rId8"/>
    <p:sldId id="259" r:id="rId9"/>
    <p:sldId id="272" r:id="rId10"/>
    <p:sldId id="278" r:id="rId11"/>
    <p:sldId id="273" r:id="rId12"/>
    <p:sldId id="280" r:id="rId13"/>
    <p:sldId id="274" r:id="rId14"/>
    <p:sldId id="275" r:id="rId15"/>
    <p:sldId id="276" r:id="rId16"/>
    <p:sldId id="281" r:id="rId17"/>
  </p:sldIdLst>
  <p:sldSz cx="9144000" cy="6858000" type="screen4x3"/>
  <p:notesSz cx="7053263" cy="10180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8" autoAdjust="0"/>
  </p:normalViewPr>
  <p:slideViewPr>
    <p:cSldViewPr>
      <p:cViewPr varScale="1">
        <p:scale>
          <a:sx n="57" d="100"/>
          <a:sy n="57" d="100"/>
        </p:scale>
        <p:origin x="146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DD2D0-4963-4342-9FFE-1F74562B91F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273175"/>
            <a:ext cx="4579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4850" y="4899025"/>
            <a:ext cx="5643563" cy="400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7105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95738" y="967105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FCE0-0CC7-4C3D-8B3C-B05B4CAF6C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5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FCE0-0CC7-4C3D-8B3C-B05B4CAF6C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0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DB61C-C876-4A78-B6AA-5F10C5132802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C3CB4-48B7-447A-B2C2-5D123229F5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0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1380F-EC49-447E-B281-8BE67067B83F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6CA26-5B35-4D2B-B10C-9482FC6054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29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1A435-1079-4BB7-A47E-9C6D49B70F5D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38D31-670D-48EE-A53F-12D79A8E33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2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DB61C-C876-4A78-B6AA-5F10C5132802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C3CB4-48B7-447A-B2C2-5D123229F5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3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7C6D5-291D-4EE2-964D-94F375FF0449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D8293-204D-4B32-AB14-DD4E4AFA10A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3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23F8D-2759-4021-AD1E-2AB846E05BE7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5449F-5B26-4A18-A0CD-0437B60A5F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4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463DC-824B-42EB-A44C-4408BEE3BBCB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7D5EB-F44D-43DE-9338-BC01057594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F4633-F949-4B39-B2DE-008CFE0FD593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BFF07-62EC-431F-B23D-BAA5352C775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7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0D1BE-246F-42D6-AF4A-AD56959187FC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84D99-A15E-4526-B732-D67DCEFDCAD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4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AFCC9-B86C-4F85-8513-0CE802F6E7FE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FAE23-6B86-41B1-A973-0CA836D126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02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D3651E3-D950-418A-9F21-26FCAB230613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3124BA-4D2D-40B5-90E0-C05242C3669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78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7C6D5-291D-4EE2-964D-94F375FF0449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D8293-204D-4B32-AB14-DD4E4AFA10A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162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1D2F-39C5-4258-A5FA-07163C6D5F2F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FE1AA-A4B0-4E91-AB88-A853FA40D3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4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1380F-EC49-447E-B281-8BE67067B83F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6CA26-5B35-4D2B-B10C-9482FC6054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7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1A435-1079-4BB7-A47E-9C6D49B70F5D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38D31-670D-48EE-A53F-12D79A8E33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16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23F8D-2759-4021-AD1E-2AB846E05BE7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5449F-5B26-4A18-A0CD-0437B60A5F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463DC-824B-42EB-A44C-4408BEE3BBCB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7D5EB-F44D-43DE-9338-BC01057594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3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F4633-F949-4B39-B2DE-008CFE0FD593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BFF07-62EC-431F-B23D-BAA5352C775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5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0D1BE-246F-42D6-AF4A-AD56959187FC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84D99-A15E-4526-B732-D67DCEFDCAD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AFCC9-B86C-4F85-8513-0CE802F6E7FE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FAE23-6B86-41B1-A973-0CA836D126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651E3-D950-418A-9F21-26FCAB230613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24BA-4D2D-40B5-90E0-C05242C3669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94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1D2F-39C5-4258-A5FA-07163C6D5F2F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FE1AA-A4B0-4E91-AB88-A853FA40D3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5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EDCB2A0-CC1E-42C5-97A5-94E32C1980AD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729AB-9742-40B7-B5A5-E92A38B254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DCB2A0-CC1E-42C5-97A5-94E32C1980AD}" type="datetimeFigureOut">
              <a:rPr lang="fr-FR" smtClean="0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4729AB-9742-40B7-B5A5-E92A38B254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4213" y="476672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 orientation après la 3</a:t>
            </a:r>
            <a:r>
              <a:rPr lang="fr-FR" alt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Prépa Professionnelle ?</a:t>
            </a:r>
          </a:p>
        </p:txBody>
      </p:sp>
      <p:sp>
        <p:nvSpPr>
          <p:cNvPr id="2051" name="AutoShape 2" descr="data:image/jpeg;base64,/9j/4AAQSkZJRgABAQAAAQABAAD/2wCEAAkGBhQSERQUExQUFRQUFRUUFRcVFBQUFBQVFBQVFBQUFBQXHCYeFxkjGRQUHy8gJCcpLCwsFR4xNTAqNSYrLCkBCQoKDgwOGg8PGiwkHyQsLCwsLCksLCwsLCwsKSwsLCwsLSksKSwsLCwsLCwsLCksLCksKSwsLCwsLCwsLCwsKf/AABEIALgBEgMBIgACEQEDEQH/xAAbAAABBQEBAAAAAAAAAAAAAAADAAECBAUGB//EAEQQAAIBAgQDBQMJBQcDBQAAAAECAAMRBBIhMQVBUQYTYXGBIpGhBzJCUmJykrHRFCOCwfAVQ1OistLhg8LxFhczY7P/xAAaAQADAQEBAQAAAAAAAAAAAAACAwQBAAUG/8QAMxEAAgEDAgMGBAYCAwAAAAAAAAECAxEhBDESQVEFEyJhkfAUcaGxMkJSgdHhU/EGFSP/2gAMAwEAAhEDEQA/APWisjEXkGeVENxNKlVrQzvK7m82KFyZC94xoxASxTXSNvYXa5UFLWXKOFkhR1lpBBlIOMCu9KQy6S2ySHdQLhtFF8PeUquHIm2acHUw+kOM7C5U7nPFJJRLtfC2lYpKFK5M42C0pZorB4enLSrFSY2KLNEyzeVFhqZiGilMIDBVqkI0pV2nJZOk7IZqsHnkKhgg8ckIcixlvGKyVOJzMNJIsIpgFeFUzLBJhO8jgSIWFCwGGiF43d3hFWWadKC2Eo3KJW0mhlqpQgVp2mXua00MEjiSBklWYbYfJFCRTLhWKzLAuJddZWqaRiYuSKzLIilDXiJEK4uwFqYk0kKxgw0IzYvIYQGVabSYqQGg0yyHjhoBGk1gtBXDKsZliBj3ghFatRlRsFrNVkjrTEJTsC6dzPTDSa0ZdFGI0rTuM5UysKcLTpw6U5M0dND69ILmGoGZjuJU6Zys6hrXy3u1uuUa28bSt3wdQykMrC4INwR4Gc9xbhlTDBWfIxzFg/eBF7wCmEL9663Y2q1CdToqk5V1269ajhkRGcLfNYudWObM7Fhp857k6D2uUn09apKbU42WOfv/AHjJtWmksZJPADeOKwZQym4P6XsRuDqNDrIK09JbEMty0tSJjK6tH7ybY64TvIRKkEhhBTmMJFukby0iSlRpmaWHEnm7FEMkGpyxTXSJ5DvLRe461idWVKjR6lWVatWFFASkFDSxSmYlSXqFWbJWQMHkvBYpDvookoujzup8oVbcUlt5+HlA1PlBqHakvvP6TnhUvfpBkmfO/H11zJrm23bisPopv4+6MO29a5ui/ETnqoN7xlhfG1rX4jLHQHtpW5qt7+Imhge2if3qlfu+2P8AicezGPyhQ19eLu3cxpHfjtjSI9lKrcrjuwPi8mvaUf4VT8VI/wDfPPFupupt5S1R4swIDaj+tZ1TtPV7w4fR/wAllH4Z4mn6nd/+pRypv6tRH/fDDtQltUq36ZUPxViPeZzGAxNKoN7N0MuCkBoRbykT7c1UXaUY+j/k9OOg081eLfqWK3b9kNjh2H3mtf8Ay/zldvlNYf3A9XP+2SFMWtcEdDKeK4MjDQZOhVVI9RvbwuJsO3Jydp49++oip2bJZpyv8y1/7ov/AIK/iP6SS/KW/Oiv4j+k5+pwFwNLOOZW+/3dx8ZnVMOQbbesr+PqSV4y+x5tSnVp4krHc0vlOP0qHuf9RDD5T150G/EJ56SR5Qgq3mPW11zuK45HolL5TKJ3p1B+E/zh8P8AKThyfaWoo65b69NJ5nni72EtfWN7yR6Tje2GBr+zUVmAJIzIwGosduRBIIOh5icnx7DtjMVUcYpadE5VQhWqAMVIO+UU8yoPZ1uTzvMJqs1OBYgjQ2yvUVQMud86qzDKLgAagG+ntDxjaWsqTdmkinTSc6iTNPskxoLVo1HSyMuVrsC4ZQwchzcEhhccjfwm4Mah2ZT6ief43iIq1WYkEkk2GW4tysOfWQZgbaShdqyp+HhuS14J1G0ekUsQp2YHyIjtVA5j3iea36CFWn4kesL/ALm28PqJ7s9Ko1hfce+aNIieUrWcbO2n2jHTidcHSo/4ifzmrtiEt4hxjY9eprLlJZ5AnaPFDas3rl/SXafbPGD+9B8Ci/ygvtSi+o+Mkj1VjKdacHR+UDEbMqN5AjXxlil8oLfTog+Kt+sbDtCh+o2UkzqS5g6hnNv29p31puPUfyluj2uw7bsV+8D+dpXHWUJbSQlpmsmks0nlTC10qC6MreRvLaJKXJSWDEmixmikM0UCwy55IEHWDv0jOF5x8o5GfEyXUEgy3g3pkR6iWj97yMYnw7ZNESOciyjrJXBg6toG7ME0iFGsgDJsY1KxgstjofdNTCdoWUWdQwHoZlMbR9JkqamvErjadadJ3izqMPxNGb92SL8mmzRQHbQ+G089FS3nytvNThnHnpkXJZef1hIKmjs7xPUo9pXxU9TsKmGI5adRAVMCtS2YBuh2cfxDWSwPGKdT5ja9DLxC76CS8LhK6dmempRmuqOcxnZ5eh/0n3gFf8vrM1+zx1yst+Sue7c/dv7DnwVjO2qAMNDBVMEGGw13vqD4ER8dTUi7SyvRklTRUp8rM84xGCdGKsCpB2YEEeYMFsdZ6G2AOXL9EbKyipS9EbVP4Csxsd2bp21DUj9a5q0fWw7ymPPMB1Mtp6mE+f7bHnVNBUhtkxeG4UVXsWCIql6jm1kRbZjrpfUAed9gZmYziSmualIZFQhKYsDlSxAzZr3LFsxv9JzeaHE+zT93dlFSkfp0znTT7S7beEw8RRCswF7EDmTuDzMspuHDZHsdgKHfOlKHiae+1v729SFSrbUnnvfnve/I6bzRoZjTpubWqhjTI0LKrZSSvIX2Ol/zoYXDmpUVbBjfXWyj2CbltMq87zYxVYMwy/MRVp0/uILBiOpN2/iHSFJJRzuV/wDI6sHLg4Vsmnz+XyVtvNEVEfORvILU5RmJOkltd5PjAmYmMKxEiKR5mXU4LVKZ8hCb5mKop9XIEy0dg4xctlcpvVIk1YnbeaNLhBO7X+4pa/8AE2VPcxmhh+CJ9Q/9Ryf8lLL/AKzFyq04rxNL30K4aKtL8pz4VvrWPKWDgaij2gy629oFb+QO+/KdMcEul7KB9ULS0/6YDHYfOYydJVGlNBfmbW955xEtZT2Sv9P5LYdmS/MzmRw+odcvqbqPiL/CTThpJ1YL5An4m35GdBWwztuwC+EGMIoW5AtzLGTS1cuSt78y2Ggowy8/MqYWm1IfuKrAtuQwAPmMtj52lyhxrFAa1Gb+GiR/+cpVsZSQ6e1bkNvfAVOK1DotkHgLn3mU0dTqUrKbS98hNappaeOFN+R06cXr2F8u31D/AL4pxbLckl2ufExSv4zU/wCV+iIO/of416g2or5xXEITIMkW3fc84i1VdZXNSWMvhIsg9ZsXFHFciME1kv2fxhxRB5xjmkcVWYAximu8O2GF4GrStHQlF7GBSo90EUtrBqphgQd95ruuYLIKkV7ST0jveCzTlkwmlQg3Fweom9w3tTlGWquYdRv63nPo2usmV6RdSnCeJIfSrzpPws9GwWMpVB7M0zT0sZ5VQxLobqSJ1vBe2ANkqDXaebOhKnd7ryPYo62NTEsM6PKV22hlIYbRgubVZKk9tLWMRF58i1lGpwwBi9Mmm53KWGb7ykFW9QfSeedr6B/a3LmkhIS3zaQYBQMyqza+1caE6gz02qmu9p5n8qDDvBqDlpIDzIJqObe7X1E9Ps2Eq2o7rk0/oatXLR/+8Em9s+ZQ4JgGq1lpU2plnuCA4Ps5WLXK3FrXv69TOhTsfXZyMo0NiS4tfQm1rk79JzOBwIoYvD57ZQ9PMCB82si6+gqjXwnrJ4LSy2LORckhqjsLk3NwxIPreW9oJUOHhd043TIas/j6jqVFZ3s7e2cjR7P0kJ72sCRf2KKtVfprYEj1EvYbhNMH2aJboa1Qf6EBB9bTpKWBpgWA0HIbe4RVKLAnKFC20J1N/LoBPIdSc8oZHT0af5TJp8MfRiyUgNP3VJKfpmbM3uIhMRw9EOY/vHtuxLNy+m1yJeq4QuVJDHLYjkL23tE+H+tv0ERUlK3X6FUF+xTo07/RAPP+jH/ZGY2zWHQD+cvKLDX2R8ZmY3tDTpDQi/K3Pxv0iVTu0HKqoLLLp4ZTUXY687ynieIU0Um9lHPmfACczxXtC1T5gsN7sf5TIaoWN2Nz7hLY6Zyy0l9yCr2hGOI5Olxva1ALUkv0J2H6zAxGLqVD7RJ56nT0EHm6RLSJ3j1CMc2PNqampV/ExBLc4daw2g/2a0JSoaXMyTi1dsnJ915xR856RQMnETVHKLOOUeoBvBpDVtwAZqm5jNWPSFMgbc4Xh6HA0qHzjiuenjIltdNpF0No1cPM4d6+sG9W8IKWmsQpDpD4oozBXLRK0sCkJq4LsvXcezSIH2rJ47Nr8Jveo1RctkY9j6SIozoafBUUkVqvtX0Sl+8bzNgSPdNTBcJpLqKDueRrFVXYbqbH/IYh6hL37RVDQ1pZeDj1w5JsoJPgLn3CX8N2frsNKbAdWsg97WnXhqg0zUqQ+rSQX/E2h/BIf2arG7Bqp/8AsJZfRT7I9AJPLVrYrh2avzS9/U5+n2eH06yX5rRBrt65dF8zpLR7P07MEWoWscrVKioFNtGC0wxNjrYkTfTCWGpAHIDYRBRsoJPwiVq58lYshoaMeQLDYp0f2NjuDtNMvm1OhgaOFB+dpLDgW0kypyS3wVNq4KpiGXcTy/5Tv/lvzemrW+7mQ/AJPQOJ47uqbPZ3yi4VBmdvBRfWeZcbGLx2IvTw9WldAp7wMoIUtZndgAPnHQX9Z6vYkpQ1DqzdoJNO7RJrI8VPhSzdFntwA1SnkIzCjQBI1FyGy6+RTXxE9PP2r3nmParsvVVkqYdO8VadJGAJNQNSQJfKLXUhV2vrfQTr+C9o6tckVsNUoG1wzEFTrsLgMD6ct4faMoVdPSdJpqKd8q+bcr3O08XGpPiW501CoBLNKqDzEp06Omp35wqnpa882EnFIqkky22IImRxjtGlAai7G9gNT/4hnVrjNeYtXhlEqBXp1Q4LfvUJqZhmJB9nMbWI3QWtKKc3Ub4sJerEVIyjHwbnOcS7TVat9cqnkN7eczVqnz851FbspTa5w9VXtuGIuPMrt5ECYeJ4RUpk5kZbc7HL6MND75ZTdNYR49aFXepcpnePYX0k3pmDQax26wTFgMBtHXEjpBisJNrHwkzh1RgqNQ7nWGWt0EGrWGkZap6TODivg0s94Y0iKp6RQO78jskSsa8Tuby1guG1axtTQt1OyjzY6CY7gpNvBUzyJPhOowXYr/Fqa/Vpi59WOg9xmh/ZmGoMLql+XeNnfzFPn6CZ8iyGjqS3x8zi6OGdx7CM33VLfkJfTs1XNroFv9ZlFvEi9/hOlqcUqMbUlZl6t+7X0BBb/KIxwlRzd6mXwp+z73N29xWB3nv/AEWx7NivxSv8jMHZOnTUNXrAeC2UeQZ9z6RsNwqgpuKdatrcZh3aaG4vmyltLDQHnpNelhqaG4ALdd2Pmx1PvkcTjwpAOhPLcxEtRK/hXv35lEdJRgrtEFD/AEVo0B9hAzfiIUD8JjvTBHtuzX5Mxy/gFl+EFRqVKtygsoIF35662EZOFZmzVGLW5D2V90DvJ7ydhy4bWhG5YpkKLIBbXRB0Gu0PhqRZQW9knlzA8fGPQUAWVbASbYm2gGsC8b3YzxEMNgkpksxLMeuwHIAQj1C20Dmtq5BPQR+8ZthlHU7wnK+EdGNhmUDcwlGsforYdTAkqv2jJ5Wbf2R0k8bpuwYUVRfqecOi3Gugg6CgbbdZYTFINhmMop9WxcvIzquABOg09ZL9jJHIAfGWaj33IA6TOxnHKFO4LFja+m0GNLibwDOqoLxOxB+H67nxhVwy800kcFxanVFwSPCHRSdjeSzjKMhsJqaugway6A2EelWuPmwtHFKg9oe6Mvtart47yyCsk0/2B+ZNad9m9DBnC8jYiENO0kBcWO/WUuN1sDexn4jhak33I2P0l+6w1HoYlepT0FnHRiQ34wCCPAj1lsLyO8lb63vileLx/X9BPO5iYrh+Gqi2Xuax0W4yqW5aC6P/AAm8wcT2YrKdEzbm6XYadRYH4TtK2EVgQQCDvoCD5jnKYwj0yDTdrD6J9tbdADqv8JAlCrtPPv3+5HU0VOeVj5HA1KFjYix/rlG7ueg18ar6Vqa+ZHeL6mwZPO1vGZtfsklQZqb5L6i/toR9lhrb3x3fr++RDPQ1I/hd/ucgBYwnfEzSxnZuvTBOXOo3ZPaHqBqPUTNjouMskUoSi7SQQVTFGzRTuGPQA9CwHZnD0QWYByupapbKB1t80eZvJ4rjCsAKSl/EXSmP4iNf4Q0AOHFjmqsXN7jNbKp6qg9lT42v4mWlpgbbyapVxZI+ip0Iw2KhWq/zmyj6tMlB6v8APPoVHhIUsOqaKo8bC1/M8z4mXsnMyu1fpIpyk8Sfv5FMUuQ6qx2AAg6uHX6RJPnHe/0mtHpUhy95mWWwRXq0rgqoK3584PBcLC3J9onQkm58ppMUXfUxUmv9G01Rs7XAdnmwBqeUdIKiunWWqzLzgDiQNouoo33CV7BRTvvoPjAVBfRYjVLdZFiBubeHOKnFcjUiaqq+JgS7MddB0Bk1udhYRIhirtM0ZU9PAS0EJ3iV1QXPLcnaZmP7V00Fl9o20tt6mUUoXfURVrRgrydjVaiPpEAdL2mLxHtTTpAikMxva/IePjOU4nxhqjZmJPQch5CUS5b856VPTfmkePW7QlLEDS4jx+pUYm5F+QOvvmb3kTUzIg5d95dGMErRR50pylmTuXcHxE02BX1HIzruGcZpva2hO4PIzhmr84TD4gqcykg/rJK+lU1e2SjT6qdF+R6tcOulpUrUSNRoR8ZznBe0pzBW0O3mdfdOuoYgOJFKnfEtz3qVaM1xQ2K1LHX569DCPV5gRYnBA6iDo1yujD1i7yhiTH4eUN/aYvqLEQhx4NvEge+SqUEcSm+FIIB5bTJVZx3yjUov5l69tRJXB20MAlbUZhe3P/iSylQzHa52+ry9Y+DUlgB43E1ANuNeolRsAVJKEqTqSul/vKfZb1Bl2jWvqhv16+6WqbKw10MHu872Z3FjqjHo8QZD7YI+3TBNvvU9SPNb+Qh+I4ajWQsyLU29umRmHS5H5H3SxWwJ30I+MoVcCL3BKttmUlH8sy2NvDadGbprOPNfxt9jpQjPz8mVB2Uw5172qL+Cf7Y0s9xX/wAc+tOgT6nu9Y0L4h/rXoxHwlL9H1RrL1g2rt9FYWmglg1gvKGtt7Dm7cij3LH53xiCgSdTEFjpEqi2sUn4serCzzK1QAna8mENtTbyiqVgNpEqxF7WEBySfUIV1HiZA1XPKwk6VMWv+cZmPWwnN3WTuYww/wBYwbqo8TIk+vnGALGTSa2SCsRasdhv4Q2HwZGrb+O8MiBdBa/MzP4lxulRBzNmcfRG/wDxHwptsVOqoq7wi/iKqqN5kY7tIlL7R6A/mZy3FOPPWPQcgOUoq3vli0l3xS9DyK3aNsU/Uu8V449Y+1oBso29eszsxPhJinFkl0VCKtFHlym5u8ndiSiLbwi0LXsecETGZbTXGT5ghyrQJTc22jCqQdIR6pIIPOCoyT5HWAuOg/q8IiEb7/lCU81pEgneFx8jhqVM738p0XA+NFWyNpewU7TnluvKOH115xVWPeLI6lWlSlxRPTsHxIHQkHxG0s1aNxpPO8BxNqdgT7P5ec7PhfFQyjXcTz5Ph8M9up79CtGsrx36E6ildR7o/eZxLtWzC4mdUo2N19R1kdanw7bFkZcRNWK+UsCveVqdUGOU6QadSUNgmr7hkojUr7LEWuP68YFw6DQ5hfW+/pJpV98L3l9JT3vErXFd2kythuMKzFRcEddpaNW/QyBpDewvA1KRG0GUmkFCPUPkHSKAzt1+EaJuugy3maK1baASDUyxhUpWFzINiRayytvHi9CdeRBmAkDRZvAQ1FPWNXr9J1sXkbfOBkoKu+pkK2LAFvdBNc7mCKX8oidWSVoqwSj1Iu7NAgHpL6ISNBI11RBmcgAeMXwylsa5pFUUyf0EhicWlIXqMFty+kfT+t5kcW7YgDLQ9WI09Os5StXLkliSf1l9DR85Hm6jXqOIZNviXa929mkMg+tux8ukwHJJJJJJ1N9STJBRGtPThCMMRPGqVp1HeTGVIUZQIEgxwpM2Ub5bFWEXizxu7MQE6ytg2xNVEdlESLciS7jWLbV8swEg+MMtIyIp69IVl6GDORxEORHdweUiKfU6R6ouNIOLnEXJHjeOCRuI1O/nDDyMKTtg4iWtaWsLizTPPLp5jbb0ldtd46rFSSayMhNwd4nb8K4vdQTqD8POarU76jWecUKzI2hPiOR6zqOBcbz6beB5SOUOBdV9j3tPq41cPEvualWjaDII8RL6sGEC1K0nnTVro9BS6gVYN5xyOvvj1KAOo0Mh3hGjSZpoNDmoy/aHhvFRxynwPQx0qW8pJqCtuBCjO7sc11DXilf9jHUxR930Bx1L5w2bdrw1LCKI+HoHciNiKmmmplkacUuNolcm3ZMeq6geUoGoWOmglj9lJ3k+5A3mSU5vayCi1ErCj/5khRHOCxfEFT5zBfDnOQ4x2wJzLS0G1/zMyFLidkri6teNNZZ0vFu0i0RlFs1v69fCcRxbjdSswDGy8lH5nqZmNXZjc3Jk/wBnOhvrL6dGMHee549bUynjZDuvjIskZqVuckaotKF5EbICL1kjXEg9jNV75MFcSZqcoLNEZrj1OsTzSLNJKtpJbGC5JcjrkBU1kwT1khaTW14pyXQy5BWtvCKLmTyCLIIpyTBuRal5f0Y+W2xkbdIwJnJM4RDSJZhzhs8a/hDTtujUxkqwgMHlERfXwmNKTwaFZryWHqMhDDQjn185ENGYE84u3IKLayjquEcazaNo2nkfKbQrZp5+rWPQzewHHBYB9xYA9f8AiQ1qTWYnuaXWqXhqb9TpAYmW8BQxAIB6yxeSJp4Z6hWenbyk6dSFYQJpEajbmIrgalgK9yxmEeB70dIo7JnCaxxRbyjKwEUU9NSbV2R2SIPUYmY/H+LmihCqzOw0sPm+JjxQqdPilliK9Rxhg4LFvVfVs3jodf1lQ4dvqn3GKKVLCPHld7kwCBop90i1NmOoPuiihJcOULYjhjIHCmKKapMG4wwp6SQwx6RopvGzLkTSPSTFHzjRQpN2OJ/s8IlGNFETbtuYS7rwjilFFF3Zg4SOacUU651hBbSVoopp1iDqeUiEaKKbxGhMkXdCPFMRqIMlusJTbwiimXCsGXxEhUEUUa4pmGzwHiuoptz0HnbedILjxEUU8bVwUKitzR9DoKkp0/EUa2OrBmy0gyAkDUhie7LjSxuL2W+mplzhtdnQF0KNsQb8uYvrY+Px3KigxkmrWz1LLO+5atFFFHcJ1z//2Q=="/>
          <p:cNvSpPr>
            <a:spLocks noChangeAspect="1" noChangeArrowheads="1"/>
          </p:cNvSpPr>
          <p:nvPr/>
        </p:nvSpPr>
        <p:spPr bwMode="auto">
          <a:xfrm>
            <a:off x="63500" y="-8509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dirty="0">
              <a:latin typeface="Calibri" pitchFamily="34" charset="0"/>
            </a:endParaRPr>
          </a:p>
        </p:txBody>
      </p:sp>
      <p:sp>
        <p:nvSpPr>
          <p:cNvPr id="2052" name="AutoShape 4" descr="data:image/jpeg;base64,/9j/4AAQSkZJRgABAQAAAQABAAD/2wCEAAkGBhQSERQUExQUFRQUFRUUFRcVFBQUFBQVFBQVFBQUFBQXHCYeFxkjGRQUHy8gJCcpLCwsFR4xNTAqNSYrLCkBCQoKDgwOGg8PGiwkHyQsLCwsLCksLCwsLCwsKSwsLCwsLSksKSwsLCwsLCwsLCksLCksKSwsLCwsLCwsLCwsKf/AABEIALgBEgMBIgACEQEDEQH/xAAbAAABBQEBAAAAAAAAAAAAAAADAAECBAUGB//EAEQQAAIBAgQDBQMJBQcDBQAAAAECAAMRBBIhMQVBUQYTYXGBIpGhBzJCUmJykrHRFCOCwfAVQ1OistLhg8LxFhczY7P/xAAaAQADAQEBAQAAAAAAAAAAAAACAwQBAAUG/8QAMxEAAgEDAgMGBAYCAwAAAAAAAAECAxEhBDESQVEFEyJhkfAUcaGxMkJSgdHhU/EGFSP/2gAMAwEAAhEDEQA/APWisjEXkGeVENxNKlVrQzvK7m82KFyZC94xoxASxTXSNvYXa5UFLWXKOFkhR1lpBBlIOMCu9KQy6S2ySHdQLhtFF8PeUquHIm2acHUw+kOM7C5U7nPFJJRLtfC2lYpKFK5M42C0pZorB4enLSrFSY2KLNEyzeVFhqZiGilMIDBVqkI0pV2nJZOk7IZqsHnkKhgg8ckIcixlvGKyVOJzMNJIsIpgFeFUzLBJhO8jgSIWFCwGGiF43d3hFWWadKC2Eo3KJW0mhlqpQgVp2mXua00MEjiSBklWYbYfJFCRTLhWKzLAuJddZWqaRiYuSKzLIilDXiJEK4uwFqYk0kKxgw0IzYvIYQGVabSYqQGg0yyHjhoBGk1gtBXDKsZliBj3ghFatRlRsFrNVkjrTEJTsC6dzPTDSa0ZdFGI0rTuM5UysKcLTpw6U5M0dND69ILmGoGZjuJU6Zys6hrXy3u1uuUa28bSt3wdQykMrC4INwR4Gc9xbhlTDBWfIxzFg/eBF7wCmEL9663Y2q1CdToqk5V1269ajhkRGcLfNYudWObM7Fhp857k6D2uUn09apKbU42WOfv/AHjJtWmksZJPADeOKwZQym4P6XsRuDqNDrIK09JbEMty0tSJjK6tH7ybY64TvIRKkEhhBTmMJFukby0iSlRpmaWHEnm7FEMkGpyxTXSJ5DvLRe461idWVKjR6lWVatWFFASkFDSxSmYlSXqFWbJWQMHkvBYpDvookoujzup8oVbcUlt5+HlA1PlBqHakvvP6TnhUvfpBkmfO/H11zJrm23bisPopv4+6MO29a5ui/ETnqoN7xlhfG1rX4jLHQHtpW5qt7+Imhge2if3qlfu+2P8AicezGPyhQ19eLu3cxpHfjtjSI9lKrcrjuwPi8mvaUf4VT8VI/wDfPPFupupt5S1R4swIDaj+tZ1TtPV7w4fR/wAllH4Z4mn6nd/+pRypv6tRH/fDDtQltUq36ZUPxViPeZzGAxNKoN7N0MuCkBoRbykT7c1UXaUY+j/k9OOg081eLfqWK3b9kNjh2H3mtf8Ay/zldvlNYf3A9XP+2SFMWtcEdDKeK4MjDQZOhVVI9RvbwuJsO3Jydp49++oip2bJZpyv8y1/7ov/AIK/iP6SS/KW/Oiv4j+k5+pwFwNLOOZW+/3dx8ZnVMOQbbesr+PqSV4y+x5tSnVp4krHc0vlOP0qHuf9RDD5T150G/EJ56SR5Qgq3mPW11zuK45HolL5TKJ3p1B+E/zh8P8AKThyfaWoo65b69NJ5nni72EtfWN7yR6Tje2GBr+zUVmAJIzIwGosduRBIIOh5icnx7DtjMVUcYpadE5VQhWqAMVIO+UU8yoPZ1uTzvMJqs1OBYgjQ2yvUVQMud86qzDKLgAagG+ntDxjaWsqTdmkinTSc6iTNPskxoLVo1HSyMuVrsC4ZQwchzcEhhccjfwm4Mah2ZT6ief43iIq1WYkEkk2GW4tysOfWQZgbaShdqyp+HhuS14J1G0ekUsQp2YHyIjtVA5j3iea36CFWn4kesL/ALm28PqJ7s9Ko1hfce+aNIieUrWcbO2n2jHTidcHSo/4ifzmrtiEt4hxjY9eprLlJZ5AnaPFDas3rl/SXafbPGD+9B8Ci/ygvtSi+o+Mkj1VjKdacHR+UDEbMqN5AjXxlil8oLfTog+Kt+sbDtCh+o2UkzqS5g6hnNv29p31puPUfyluj2uw7bsV+8D+dpXHWUJbSQlpmsmks0nlTC10qC6MreRvLaJKXJSWDEmixmikM0UCwy55IEHWDv0jOF5x8o5GfEyXUEgy3g3pkR6iWj97yMYnw7ZNESOciyjrJXBg6toG7ME0iFGsgDJsY1KxgstjofdNTCdoWUWdQwHoZlMbR9JkqamvErjadadJ3izqMPxNGb92SL8mmzRQHbQ+G089FS3nytvNThnHnpkXJZef1hIKmjs7xPUo9pXxU9TsKmGI5adRAVMCtS2YBuh2cfxDWSwPGKdT5ja9DLxC76CS8LhK6dmempRmuqOcxnZ5eh/0n3gFf8vrM1+zx1yst+Sue7c/dv7DnwVjO2qAMNDBVMEGGw13vqD4ER8dTUi7SyvRklTRUp8rM84xGCdGKsCpB2YEEeYMFsdZ6G2AOXL9EbKyipS9EbVP4Csxsd2bp21DUj9a5q0fWw7ymPPMB1Mtp6mE+f7bHnVNBUhtkxeG4UVXsWCIql6jm1kRbZjrpfUAed9gZmYziSmualIZFQhKYsDlSxAzZr3LFsxv9JzeaHE+zT93dlFSkfp0znTT7S7beEw8RRCswF7EDmTuDzMspuHDZHsdgKHfOlKHiae+1v729SFSrbUnnvfnve/I6bzRoZjTpubWqhjTI0LKrZSSvIX2Ol/zoYXDmpUVbBjfXWyj2CbltMq87zYxVYMwy/MRVp0/uILBiOpN2/iHSFJJRzuV/wDI6sHLg4Vsmnz+XyVtvNEVEfORvILU5RmJOkltd5PjAmYmMKxEiKR5mXU4LVKZ8hCb5mKop9XIEy0dg4xctlcpvVIk1YnbeaNLhBO7X+4pa/8AE2VPcxmhh+CJ9Q/9Ryf8lLL/AKzFyq04rxNL30K4aKtL8pz4VvrWPKWDgaij2gy629oFb+QO+/KdMcEul7KB9ULS0/6YDHYfOYydJVGlNBfmbW955xEtZT2Sv9P5LYdmS/MzmRw+odcvqbqPiL/CTThpJ1YL5An4m35GdBWwztuwC+EGMIoW5AtzLGTS1cuSt78y2Ggowy8/MqYWm1IfuKrAtuQwAPmMtj52lyhxrFAa1Gb+GiR/+cpVsZSQ6e1bkNvfAVOK1DotkHgLn3mU0dTqUrKbS98hNappaeOFN+R06cXr2F8u31D/AL4pxbLckl2ufExSv4zU/wCV+iIO/of416g2or5xXEITIMkW3fc84i1VdZXNSWMvhIsg9ZsXFHFciME1kv2fxhxRB5xjmkcVWYAximu8O2GF4GrStHQlF7GBSo90EUtrBqphgQd95ruuYLIKkV7ST0jveCzTlkwmlQg3Fweom9w3tTlGWquYdRv63nPo2usmV6RdSnCeJIfSrzpPws9GwWMpVB7M0zT0sZ5VQxLobqSJ1vBe2ANkqDXaebOhKnd7ryPYo62NTEsM6PKV22hlIYbRgubVZKk9tLWMRF58i1lGpwwBi9Mmm53KWGb7ykFW9QfSeedr6B/a3LmkhIS3zaQYBQMyqza+1caE6gz02qmu9p5n8qDDvBqDlpIDzIJqObe7X1E9Ps2Eq2o7rk0/oatXLR/+8Em9s+ZQ4JgGq1lpU2plnuCA4Ps5WLXK3FrXv69TOhTsfXZyMo0NiS4tfQm1rk79JzOBwIoYvD57ZQ9PMCB82si6+gqjXwnrJ4LSy2LORckhqjsLk3NwxIPreW9oJUOHhd043TIas/j6jqVFZ3s7e2cjR7P0kJ72sCRf2KKtVfprYEj1EvYbhNMH2aJboa1Qf6EBB9bTpKWBpgWA0HIbe4RVKLAnKFC20J1N/LoBPIdSc8oZHT0af5TJp8MfRiyUgNP3VJKfpmbM3uIhMRw9EOY/vHtuxLNy+m1yJeq4QuVJDHLYjkL23tE+H+tv0ERUlK3X6FUF+xTo07/RAPP+jH/ZGY2zWHQD+cvKLDX2R8ZmY3tDTpDQi/K3Pxv0iVTu0HKqoLLLp4ZTUXY687ynieIU0Um9lHPmfACczxXtC1T5gsN7sf5TIaoWN2Nz7hLY6Zyy0l9yCr2hGOI5Olxva1ALUkv0J2H6zAxGLqVD7RJ56nT0EHm6RLSJ3j1CMc2PNqampV/ExBLc4daw2g/2a0JSoaXMyTi1dsnJ915xR856RQMnETVHKLOOUeoBvBpDVtwAZqm5jNWPSFMgbc4Xh6HA0qHzjiuenjIltdNpF0No1cPM4d6+sG9W8IKWmsQpDpD4oozBXLRK0sCkJq4LsvXcezSIH2rJ47Nr8Jveo1RctkY9j6SIozoafBUUkVqvtX0Sl+8bzNgSPdNTBcJpLqKDueRrFVXYbqbH/IYh6hL37RVDQ1pZeDj1w5JsoJPgLn3CX8N2frsNKbAdWsg97WnXhqg0zUqQ+rSQX/E2h/BIf2arG7Bqp/8AsJZfRT7I9AJPLVrYrh2avzS9/U5+n2eH06yX5rRBrt65dF8zpLR7P07MEWoWscrVKioFNtGC0wxNjrYkTfTCWGpAHIDYRBRsoJPwiVq58lYshoaMeQLDYp0f2NjuDtNMvm1OhgaOFB+dpLDgW0kypyS3wVNq4KpiGXcTy/5Tv/lvzemrW+7mQ/AJPQOJ47uqbPZ3yi4VBmdvBRfWeZcbGLx2IvTw9WldAp7wMoIUtZndgAPnHQX9Z6vYkpQ1DqzdoJNO7RJrI8VPhSzdFntwA1SnkIzCjQBI1FyGy6+RTXxE9PP2r3nmParsvVVkqYdO8VadJGAJNQNSQJfKLXUhV2vrfQTr+C9o6tckVsNUoG1wzEFTrsLgMD6ct4faMoVdPSdJpqKd8q+bcr3O08XGpPiW501CoBLNKqDzEp06Omp35wqnpa882EnFIqkky22IImRxjtGlAai7G9gNT/4hnVrjNeYtXhlEqBXp1Q4LfvUJqZhmJB9nMbWI3QWtKKc3Ub4sJerEVIyjHwbnOcS7TVat9cqnkN7eczVqnz851FbspTa5w9VXtuGIuPMrt5ECYeJ4RUpk5kZbc7HL6MND75ZTdNYR49aFXepcpnePYX0k3pmDQax26wTFgMBtHXEjpBisJNrHwkzh1RgqNQ7nWGWt0EGrWGkZap6TODivg0s94Y0iKp6RQO78jskSsa8Tuby1guG1axtTQt1OyjzY6CY7gpNvBUzyJPhOowXYr/Fqa/Vpi59WOg9xmh/ZmGoMLql+XeNnfzFPn6CZ8iyGjqS3x8zi6OGdx7CM33VLfkJfTs1XNroFv9ZlFvEi9/hOlqcUqMbUlZl6t+7X0BBb/KIxwlRzd6mXwp+z73N29xWB3nv/AEWx7NivxSv8jMHZOnTUNXrAeC2UeQZ9z6RsNwqgpuKdatrcZh3aaG4vmyltLDQHnpNelhqaG4ALdd2Pmx1PvkcTjwpAOhPLcxEtRK/hXv35lEdJRgrtEFD/AEVo0B9hAzfiIUD8JjvTBHtuzX5Mxy/gFl+EFRqVKtygsoIF35662EZOFZmzVGLW5D2V90DvJ7ydhy4bWhG5YpkKLIBbXRB0Gu0PhqRZQW9knlzA8fGPQUAWVbASbYm2gGsC8b3YzxEMNgkpksxLMeuwHIAQj1C20Dmtq5BPQR+8ZthlHU7wnK+EdGNhmUDcwlGsforYdTAkqv2jJ5Wbf2R0k8bpuwYUVRfqecOi3Gugg6CgbbdZYTFINhmMop9WxcvIzquABOg09ZL9jJHIAfGWaj33IA6TOxnHKFO4LFja+m0GNLibwDOqoLxOxB+H67nxhVwy800kcFxanVFwSPCHRSdjeSzjKMhsJqaugway6A2EelWuPmwtHFKg9oe6Mvtart47yyCsk0/2B+ZNad9m9DBnC8jYiENO0kBcWO/WUuN1sDexn4jhak33I2P0l+6w1HoYlepT0FnHRiQ34wCCPAj1lsLyO8lb63vileLx/X9BPO5iYrh+Gqi2Xuax0W4yqW5aC6P/AAm8wcT2YrKdEzbm6XYadRYH4TtK2EVgQQCDvoCD5jnKYwj0yDTdrD6J9tbdADqv8JAlCrtPPv3+5HU0VOeVj5HA1KFjYix/rlG7ueg18ar6Vqa+ZHeL6mwZPO1vGZtfsklQZqb5L6i/toR9lhrb3x3fr++RDPQ1I/hd/ucgBYwnfEzSxnZuvTBOXOo3ZPaHqBqPUTNjouMskUoSi7SQQVTFGzRTuGPQA9CwHZnD0QWYByupapbKB1t80eZvJ4rjCsAKSl/EXSmP4iNf4Q0AOHFjmqsXN7jNbKp6qg9lT42v4mWlpgbbyapVxZI+ip0Iw2KhWq/zmyj6tMlB6v8APPoVHhIUsOqaKo8bC1/M8z4mXsnMyu1fpIpyk8Sfv5FMUuQ6qx2AAg6uHX6RJPnHe/0mtHpUhy95mWWwRXq0rgqoK3584PBcLC3J9onQkm58ppMUXfUxUmv9G01Rs7XAdnmwBqeUdIKiunWWqzLzgDiQNouoo33CV7BRTvvoPjAVBfRYjVLdZFiBubeHOKnFcjUiaqq+JgS7MddB0Bk1udhYRIhirtM0ZU9PAS0EJ3iV1QXPLcnaZmP7V00Fl9o20tt6mUUoXfURVrRgrydjVaiPpEAdL2mLxHtTTpAikMxva/IePjOU4nxhqjZmJPQch5CUS5b856VPTfmkePW7QlLEDS4jx+pUYm5F+QOvvmb3kTUzIg5d95dGMErRR50pylmTuXcHxE02BX1HIzruGcZpva2hO4PIzhmr84TD4gqcykg/rJK+lU1e2SjT6qdF+R6tcOulpUrUSNRoR8ZznBe0pzBW0O3mdfdOuoYgOJFKnfEtz3qVaM1xQ2K1LHX569DCPV5gRYnBA6iDo1yujD1i7yhiTH4eUN/aYvqLEQhx4NvEge+SqUEcSm+FIIB5bTJVZx3yjUov5l69tRJXB20MAlbUZhe3P/iSylQzHa52+ry9Y+DUlgB43E1ANuNeolRsAVJKEqTqSul/vKfZb1Bl2jWvqhv16+6WqbKw10MHu872Z3FjqjHo8QZD7YI+3TBNvvU9SPNb+Qh+I4ajWQsyLU29umRmHS5H5H3SxWwJ30I+MoVcCL3BKttmUlH8sy2NvDadGbprOPNfxt9jpQjPz8mVB2Uw5172qL+Cf7Y0s9xX/wAc+tOgT6nu9Y0L4h/rXoxHwlL9H1RrL1g2rt9FYWmglg1gvKGtt7Dm7cij3LH53xiCgSdTEFjpEqi2sUn4serCzzK1QAna8mENtTbyiqVgNpEqxF7WEBySfUIV1HiZA1XPKwk6VMWv+cZmPWwnN3WTuYww/wBYwbqo8TIk+vnGALGTSa2SCsRasdhv4Q2HwZGrb+O8MiBdBa/MzP4lxulRBzNmcfRG/wDxHwptsVOqoq7wi/iKqqN5kY7tIlL7R6A/mZy3FOPPWPQcgOUoq3vli0l3xS9DyK3aNsU/Uu8V449Y+1oBso29eszsxPhJinFkl0VCKtFHlym5u8ndiSiLbwi0LXsecETGZbTXGT5ghyrQJTc22jCqQdIR6pIIPOCoyT5HWAuOg/q8IiEb7/lCU81pEgneFx8jhqVM738p0XA+NFWyNpewU7TnluvKOH115xVWPeLI6lWlSlxRPTsHxIHQkHxG0s1aNxpPO8BxNqdgT7P5ec7PhfFQyjXcTz5Ph8M9up79CtGsrx36E6ildR7o/eZxLtWzC4mdUo2N19R1kdanw7bFkZcRNWK+UsCveVqdUGOU6QadSUNgmr7hkojUr7LEWuP68YFw6DQ5hfW+/pJpV98L3l9JT3vErXFd2kythuMKzFRcEddpaNW/QyBpDewvA1KRG0GUmkFCPUPkHSKAzt1+EaJuugy3maK1baASDUyxhUpWFzINiRayytvHi9CdeRBmAkDRZvAQ1FPWNXr9J1sXkbfOBkoKu+pkK2LAFvdBNc7mCKX8oidWSVoqwSj1Iu7NAgHpL6ISNBI11RBmcgAeMXwylsa5pFUUyf0EhicWlIXqMFty+kfT+t5kcW7YgDLQ9WI09Os5StXLkliSf1l9DR85Hm6jXqOIZNviXa929mkMg+tux8ukwHJJJJJJ1N9STJBRGtPThCMMRPGqVp1HeTGVIUZQIEgxwpM2Ub5bFWEXizxu7MQE6ytg2xNVEdlESLciS7jWLbV8swEg+MMtIyIp69IVl6GDORxEORHdweUiKfU6R6ouNIOLnEXJHjeOCRuI1O/nDDyMKTtg4iWtaWsLizTPPLp5jbb0ldtd46rFSSayMhNwd4nb8K4vdQTqD8POarU76jWecUKzI2hPiOR6zqOBcbz6beB5SOUOBdV9j3tPq41cPEvualWjaDII8RL6sGEC1K0nnTVro9BS6gVYN5xyOvvj1KAOo0Mh3hGjSZpoNDmoy/aHhvFRxynwPQx0qW8pJqCtuBCjO7sc11DXilf9jHUxR930Bx1L5w2bdrw1LCKI+HoHciNiKmmmplkacUuNolcm3ZMeq6geUoGoWOmglj9lJ3k+5A3mSU5vayCi1ErCj/5khRHOCxfEFT5zBfDnOQ4x2wJzLS0G1/zMyFLidkri6teNNZZ0vFu0i0RlFs1v69fCcRxbjdSswDGy8lH5nqZmNXZjc3Jk/wBnOhvrL6dGMHee549bUynjZDuvjIskZqVuckaotKF5EbICL1kjXEg9jNV75MFcSZqcoLNEZrj1OsTzSLNJKtpJbGC5JcjrkBU1kwT1khaTW14pyXQy5BWtvCKLmTyCLIIpyTBuRal5f0Y+W2xkbdIwJnJM4RDSJZhzhs8a/hDTtujUxkqwgMHlERfXwmNKTwaFZryWHqMhDDQjn185ENGYE84u3IKLayjquEcazaNo2nkfKbQrZp5+rWPQzewHHBYB9xYA9f8AiQ1qTWYnuaXWqXhqb9TpAYmW8BQxAIB6yxeSJp4Z6hWenbyk6dSFYQJpEajbmIrgalgK9yxmEeB70dIo7JnCaxxRbyjKwEUU9NSbV2R2SIPUYmY/H+LmihCqzOw0sPm+JjxQqdPilliK9Rxhg4LFvVfVs3jodf1lQ4dvqn3GKKVLCPHld7kwCBop90i1NmOoPuiihJcOULYjhjIHCmKKapMG4wwp6SQwx6RopvGzLkTSPSTFHzjRQpN2OJ/s8IlGNFETbtuYS7rwjilFFF3Zg4SOacUU651hBbSVoopp1iDqeUiEaKKbxGhMkXdCPFMRqIMlusJTbwiimXCsGXxEhUEUUa4pmGzwHiuoptz0HnbedILjxEUU8bVwUKitzR9DoKkp0/EUa2OrBmy0gyAkDUhie7LjSxuL2W+mplzhtdnQF0KNsQb8uYvrY+Px3KigxkmrWz1LLO+5atFFFHcJ1z//2Q=="/>
          <p:cNvSpPr>
            <a:spLocks noChangeAspect="1" noChangeArrowheads="1"/>
          </p:cNvSpPr>
          <p:nvPr/>
        </p:nvSpPr>
        <p:spPr bwMode="auto">
          <a:xfrm>
            <a:off x="63500" y="-8509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293096"/>
            <a:ext cx="755702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3" name="Image 5" descr="sans-tit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728" y="2276872"/>
            <a:ext cx="5163568" cy="34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9 Novembre 2017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 smtClean="0"/>
              <a:t>PRO</a:t>
            </a:r>
            <a:r>
              <a:rPr lang="fr-FR" b="1" dirty="0" smtClean="0">
                <a:solidFill>
                  <a:srgbClr val="575F6D"/>
                </a:solidFill>
              </a:rPr>
              <a:t>CE</a:t>
            </a:r>
            <a:r>
              <a:rPr lang="fr-FR" b="1" dirty="0" smtClean="0"/>
              <a:t>DURE PASS PRO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974"/>
            <a:ext cx="8363272" cy="2692896"/>
          </a:xfrm>
        </p:spPr>
        <p:txBody>
          <a:bodyPr>
            <a:normAutofit fontScale="92500" lnSpcReduction="10000"/>
          </a:bodyPr>
          <a:lstStyle/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 smtClean="0"/>
              <a:t>Entretien </a:t>
            </a:r>
            <a:r>
              <a:rPr lang="fr-FR" sz="2800" dirty="0"/>
              <a:t>de motivation et d’information spécialement </a:t>
            </a:r>
            <a:r>
              <a:rPr lang="fr-FR" sz="2800" dirty="0" smtClean="0"/>
              <a:t>	organisé </a:t>
            </a:r>
            <a:r>
              <a:rPr lang="fr-FR" sz="2800" dirty="0"/>
              <a:t>pour </a:t>
            </a:r>
            <a:r>
              <a:rPr lang="fr-FR" sz="2800" dirty="0" smtClean="0"/>
              <a:t>les élèves </a:t>
            </a:r>
            <a:r>
              <a:rPr lang="fr-FR" sz="2800" dirty="0"/>
              <a:t>par des établissements de </a:t>
            </a:r>
            <a:r>
              <a:rPr lang="fr-FR" sz="2800" dirty="0" smtClean="0"/>
              <a:t>	l’académie</a:t>
            </a:r>
            <a:r>
              <a:rPr lang="fr-FR" sz="2800" dirty="0"/>
              <a:t>.</a:t>
            </a:r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endParaRPr lang="fr-FR" sz="200" dirty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 smtClean="0"/>
              <a:t>Vérification </a:t>
            </a:r>
            <a:r>
              <a:rPr lang="fr-FR" sz="2800" dirty="0"/>
              <a:t>de la connaissance de la formation choisie, </a:t>
            </a:r>
            <a:r>
              <a:rPr lang="fr-FR" sz="2800" dirty="0" smtClean="0"/>
              <a:t>	de </a:t>
            </a:r>
            <a:r>
              <a:rPr lang="fr-FR" sz="2800" dirty="0"/>
              <a:t>la motivation nécessaire et des compétences </a:t>
            </a:r>
            <a:r>
              <a:rPr lang="fr-FR" sz="2800" dirty="0" smtClean="0"/>
              <a:t>	requises</a:t>
            </a:r>
            <a:r>
              <a:rPr lang="fr-FR" sz="2800" dirty="0"/>
              <a:t>.</a:t>
            </a:r>
          </a:p>
          <a:p>
            <a:pPr>
              <a:buNone/>
              <a:tabLst>
                <a:tab pos="811213" algn="l"/>
              </a:tabLst>
            </a:pP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147" y="4077072"/>
            <a:ext cx="3341377" cy="22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0" y="0"/>
            <a:ext cx="815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Les modalités de la </a:t>
            </a:r>
            <a:br>
              <a:rPr lang="fr-FR" b="1" dirty="0" smtClean="0"/>
            </a:br>
            <a:r>
              <a:rPr lang="fr-FR" b="1" dirty="0" smtClean="0"/>
              <a:t>« procédure </a:t>
            </a:r>
            <a:r>
              <a:rPr lang="fr-FR" b="1" dirty="0" err="1" smtClean="0"/>
              <a:t>pass</a:t>
            </a:r>
            <a:r>
              <a:rPr lang="fr-FR" b="1" dirty="0" smtClean="0"/>
              <a:t> pro »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352928" cy="2736304"/>
          </a:xfrm>
        </p:spPr>
        <p:txBody>
          <a:bodyPr>
            <a:noAutofit/>
          </a:bodyPr>
          <a:lstStyle/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 smtClean="0"/>
              <a:t>Vers février/mars, l’établissement </a:t>
            </a:r>
            <a:r>
              <a:rPr lang="fr-FR" sz="2800" dirty="0"/>
              <a:t>reçoit la </a:t>
            </a:r>
            <a:r>
              <a:rPr lang="fr-FR" sz="2800" dirty="0" smtClean="0"/>
              <a:t>	procédure.</a:t>
            </a:r>
            <a:endParaRPr lang="fr-FR" sz="2800" dirty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/>
              <a:t>L’établissement d’origine inscrit l’élève sur le logiciel </a:t>
            </a:r>
            <a:r>
              <a:rPr lang="fr-FR" sz="2800" dirty="0" smtClean="0"/>
              <a:t>	</a:t>
            </a:r>
            <a:r>
              <a:rPr lang="fr-FR" sz="2800" dirty="0" err="1" smtClean="0"/>
              <a:t>pass</a:t>
            </a:r>
            <a:r>
              <a:rPr lang="fr-FR" sz="2800" dirty="0" smtClean="0"/>
              <a:t> </a:t>
            </a:r>
            <a:r>
              <a:rPr lang="fr-FR" sz="2800" dirty="0"/>
              <a:t>pro dans la ou les formations choisies. </a:t>
            </a:r>
            <a:endParaRPr lang="fr-FR" sz="2800" dirty="0" smtClean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 smtClean="0"/>
              <a:t>Entre </a:t>
            </a:r>
            <a:r>
              <a:rPr lang="fr-FR" sz="2800" dirty="0"/>
              <a:t>le mois de mars et début mai, l’établissement </a:t>
            </a:r>
            <a:r>
              <a:rPr lang="fr-FR" sz="2800" dirty="0" smtClean="0"/>
              <a:t>	d’origine </a:t>
            </a:r>
            <a:r>
              <a:rPr lang="fr-FR" sz="2800" dirty="0"/>
              <a:t>reçoit une convocation pour l’entretien de </a:t>
            </a:r>
            <a:r>
              <a:rPr lang="fr-FR" sz="2800" dirty="0" smtClean="0"/>
              <a:t>	motivation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725514"/>
            <a:ext cx="7776864" cy="11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fr-FR" b="1" dirty="0" smtClean="0"/>
              <a:t>L’entretien de motivation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422" y="1259507"/>
            <a:ext cx="8193033" cy="3672408"/>
          </a:xfrm>
        </p:spPr>
        <p:txBody>
          <a:bodyPr>
            <a:normAutofit/>
          </a:bodyPr>
          <a:lstStyle/>
          <a:p>
            <a:pPr marL="263525" indent="36830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fr-FR" sz="2600" dirty="0" smtClean="0"/>
              <a:t>Il </a:t>
            </a:r>
            <a:r>
              <a:rPr lang="fr-FR" sz="2600" dirty="0"/>
              <a:t>a lieu dans un établissement qui dispense la formation 	</a:t>
            </a:r>
            <a:r>
              <a:rPr lang="fr-FR" sz="2600" dirty="0" smtClean="0"/>
              <a:t>choisie </a:t>
            </a:r>
            <a:r>
              <a:rPr lang="fr-FR" sz="2600" dirty="0"/>
              <a:t>par l’élève.</a:t>
            </a:r>
          </a:p>
          <a:p>
            <a:pPr marL="263525" indent="3683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600" dirty="0" smtClean="0"/>
              <a:t>Le </a:t>
            </a:r>
            <a:r>
              <a:rPr lang="fr-FR" sz="2600" dirty="0"/>
              <a:t>jury est composé de professeurs et de professionnels.</a:t>
            </a:r>
          </a:p>
          <a:p>
            <a:pPr marL="263525" indent="36830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fr-FR" sz="2600" dirty="0" smtClean="0"/>
              <a:t>Une </a:t>
            </a:r>
            <a:r>
              <a:rPr lang="fr-FR" sz="2600" dirty="0"/>
              <a:t>lettre de </a:t>
            </a:r>
            <a:r>
              <a:rPr lang="fr-FR" sz="2600" dirty="0" smtClean="0"/>
              <a:t>motivation guidée pour préparer cet entretien</a:t>
            </a:r>
          </a:p>
          <a:p>
            <a:pPr marL="263525" indent="36830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31825" algn="l"/>
              </a:tabLst>
            </a:pPr>
            <a:r>
              <a:rPr lang="fr-FR" sz="2600" dirty="0" smtClean="0"/>
              <a:t>A </a:t>
            </a:r>
            <a:r>
              <a:rPr lang="fr-FR" sz="2600" dirty="0"/>
              <a:t>l’issue de l’entretien, le jury émet un avis enregistré </a:t>
            </a:r>
            <a:r>
              <a:rPr lang="fr-FR" sz="2600" dirty="0" smtClean="0"/>
              <a:t>	sur </a:t>
            </a:r>
            <a:r>
              <a:rPr lang="fr-FR" sz="2600" dirty="0"/>
              <a:t>le </a:t>
            </a:r>
            <a:r>
              <a:rPr lang="fr-FR" sz="2600" dirty="0" smtClean="0"/>
              <a:t>logiciel </a:t>
            </a:r>
            <a:r>
              <a:rPr lang="fr-FR" sz="2600" dirty="0" err="1"/>
              <a:t>pass</a:t>
            </a:r>
            <a:r>
              <a:rPr lang="fr-FR" sz="2600" dirty="0"/>
              <a:t> pro accompagné d’un commentaire.</a:t>
            </a:r>
          </a:p>
        </p:txBody>
      </p:sp>
      <p:pic>
        <p:nvPicPr>
          <p:cNvPr id="3074" name="Picture 2" descr="http://www.prepa-dalloz.fr/wp-content/uploads/2015/10/prendre-parole-jury-grand-oral-625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90156"/>
            <a:ext cx="4092687" cy="1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Avis proposé à la commission à l’issue du traitement informatique</a:t>
            </a:r>
            <a:endParaRPr lang="fr-FR" sz="2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22048"/>
              </p:ext>
            </p:extLst>
          </p:nvPr>
        </p:nvGraphicFramePr>
        <p:xfrm>
          <a:off x="755577" y="1558534"/>
          <a:ext cx="7632847" cy="398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737"/>
                <a:gridCol w="2569055"/>
                <a:gridCol w="2569055"/>
              </a:tblGrid>
              <a:tr h="792087">
                <a:tc>
                  <a:txBody>
                    <a:bodyPr/>
                    <a:lstStyle/>
                    <a:p>
                      <a:r>
                        <a:rPr lang="fr-FR" dirty="0" smtClean="0"/>
                        <a:t>Avis</a:t>
                      </a:r>
                      <a:r>
                        <a:rPr lang="fr-FR" baseline="0" dirty="0" smtClean="0"/>
                        <a:t> Etablissement D’Origine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Avis Etablissement Référent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Avis</a:t>
                      </a:r>
                      <a:r>
                        <a:rPr lang="fr-FR" baseline="0" dirty="0" smtClean="0"/>
                        <a:t> final proposé</a:t>
                      </a:r>
                      <a:endParaRPr lang="fr-FR" dirty="0"/>
                    </a:p>
                  </a:txBody>
                  <a:tcPr/>
                </a:tc>
              </a:tr>
              <a:tr h="398488">
                <a:tc>
                  <a:txBody>
                    <a:bodyPr/>
                    <a:lstStyle/>
                    <a:p>
                      <a:r>
                        <a:rPr lang="fr-FR" dirty="0" smtClean="0"/>
                        <a:t>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TRES</a:t>
                      </a:r>
                      <a:r>
                        <a:rPr lang="fr-FR" baseline="0" dirty="0" smtClean="0"/>
                        <a:t> FAVORABLE</a:t>
                      </a:r>
                      <a:endParaRPr lang="fr-FR" dirty="0"/>
                    </a:p>
                  </a:txBody>
                  <a:tcPr/>
                </a:tc>
              </a:tr>
              <a:tr h="559319">
                <a:tc>
                  <a:txBody>
                    <a:bodyPr/>
                    <a:lstStyle/>
                    <a:p>
                      <a:r>
                        <a:rPr lang="fr-FR" dirty="0" smtClean="0"/>
                        <a:t>Favorable</a:t>
                      </a:r>
                    </a:p>
                    <a:p>
                      <a:r>
                        <a:rPr lang="fr-FR" dirty="0" smtClean="0"/>
                        <a:t>OU</a:t>
                      </a:r>
                      <a:r>
                        <a:rPr lang="fr-FR" baseline="0" dirty="0" smtClean="0"/>
                        <a:t> Assez 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Favorable </a:t>
                      </a:r>
                    </a:p>
                    <a:p>
                      <a:r>
                        <a:rPr lang="fr-FR" dirty="0" smtClean="0"/>
                        <a:t>Ou Assez 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FAVORABLE</a:t>
                      </a:r>
                      <a:endParaRPr lang="fr-FR" dirty="0"/>
                    </a:p>
                  </a:txBody>
                  <a:tcPr/>
                </a:tc>
              </a:tr>
              <a:tr h="855343">
                <a:tc>
                  <a:txBody>
                    <a:bodyPr/>
                    <a:lstStyle/>
                    <a:p>
                      <a:r>
                        <a:rPr lang="fr-FR" dirty="0" smtClean="0"/>
                        <a:t>Assez favorable</a:t>
                      </a:r>
                    </a:p>
                    <a:p>
                      <a:r>
                        <a:rPr lang="fr-FR" dirty="0" smtClean="0"/>
                        <a:t>Favorable </a:t>
                      </a:r>
                    </a:p>
                    <a:p>
                      <a:r>
                        <a:rPr lang="fr-FR" dirty="0" smtClean="0"/>
                        <a:t>Réservé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Assez favorable</a:t>
                      </a:r>
                    </a:p>
                    <a:p>
                      <a:r>
                        <a:rPr lang="fr-FR" dirty="0" smtClean="0"/>
                        <a:t>Réservé</a:t>
                      </a:r>
                    </a:p>
                    <a:p>
                      <a:r>
                        <a:rPr lang="fr-FR" dirty="0" smtClean="0"/>
                        <a:t>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ASSEZ FAVORABLE</a:t>
                      </a:r>
                      <a:endParaRPr lang="fr-FR" dirty="0"/>
                    </a:p>
                  </a:txBody>
                  <a:tcPr/>
                </a:tc>
              </a:tr>
              <a:tr h="617134">
                <a:tc>
                  <a:txBody>
                    <a:bodyPr/>
                    <a:lstStyle/>
                    <a:p>
                      <a:r>
                        <a:rPr lang="fr-FR" dirty="0" smtClean="0"/>
                        <a:t>Assez favorable</a:t>
                      </a:r>
                    </a:p>
                    <a:p>
                      <a:r>
                        <a:rPr lang="fr-FR" dirty="0" smtClean="0"/>
                        <a:t>Réservé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Réservé</a:t>
                      </a:r>
                    </a:p>
                    <a:p>
                      <a:r>
                        <a:rPr lang="fr-FR" dirty="0" smtClean="0"/>
                        <a:t>Assez Favorable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</a:t>
                      </a:r>
                      <a:r>
                        <a:rPr lang="fr-FR" baseline="0" dirty="0" smtClean="0"/>
                        <a:t> FAVORABLE</a:t>
                      </a:r>
                      <a:endParaRPr lang="fr-FR" dirty="0"/>
                    </a:p>
                  </a:txBody>
                  <a:tcPr/>
                </a:tc>
              </a:tr>
              <a:tr h="597007">
                <a:tc>
                  <a:txBody>
                    <a:bodyPr/>
                    <a:lstStyle/>
                    <a:p>
                      <a:r>
                        <a:rPr lang="fr-FR" dirty="0" smtClean="0"/>
                        <a:t>Réservé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Réservé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RESERVE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8273" y="5661248"/>
            <a:ext cx="7395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Cet avis final sera traduit par un bonus pour permettre une graduation des priorités d’affectation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jury examen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161" y="3645024"/>
            <a:ext cx="2070254" cy="20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228698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RDV dans 1 an pour la remise des diplômes …</a:t>
            </a:r>
            <a:endParaRPr lang="fr-FR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00808"/>
            <a:ext cx="77768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8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 anchor="ctr">
            <a:normAutofit/>
          </a:bodyPr>
          <a:lstStyle/>
          <a:p>
            <a:r>
              <a:rPr lang="fr-FR" b="1" dirty="0" smtClean="0"/>
              <a:t>Les quatre piliers de l’orientation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53336"/>
            <a:ext cx="9144000" cy="3782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	</a:t>
            </a:r>
            <a:r>
              <a:rPr lang="fr-FR" altLang="fr-FR" i="1" dirty="0" smtClean="0">
                <a:solidFill>
                  <a:schemeClr val="bg1"/>
                </a:solidFill>
              </a:rPr>
              <a:t>« une orientation réussie est une orientation réfléchie et mûrie tout au long de l’année »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1403" y="1702241"/>
            <a:ext cx="755702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39552" y="1268760"/>
            <a:ext cx="7920880" cy="4968552"/>
            <a:chOff x="1835696" y="836712"/>
            <a:chExt cx="5661248" cy="566124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836712"/>
              <a:ext cx="5661248" cy="5661248"/>
            </a:xfrm>
            <a:prstGeom prst="rect">
              <a:avLst/>
            </a:prstGeom>
          </p:spPr>
        </p:pic>
        <p:cxnSp>
          <p:nvCxnSpPr>
            <p:cNvPr id="13" name="Connecteur droit 12"/>
            <p:cNvCxnSpPr/>
            <p:nvPr/>
          </p:nvCxnSpPr>
          <p:spPr>
            <a:xfrm>
              <a:off x="2357970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537990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2718010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770947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950967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130987" y="3437965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193177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373197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5553217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606154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6786174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6966194" y="3446930"/>
              <a:ext cx="0" cy="1872208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2556443" y="1998526"/>
            <a:ext cx="3887099" cy="5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Orientation</a:t>
            </a:r>
            <a:endParaRPr lang="fr-F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911" y="2780928"/>
            <a:ext cx="1100496" cy="32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Intérêts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22705" y="2780928"/>
            <a:ext cx="1352816" cy="32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Résultats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95217" y="2780928"/>
            <a:ext cx="1787589" cy="32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Appréciations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82921" y="2780928"/>
            <a:ext cx="1566087" cy="32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Ressources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b="1" dirty="0" smtClean="0"/>
              <a:t>Calendrier de l’orientation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1997928"/>
            <a:ext cx="7543801" cy="402336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r-FR" altLang="fr-FR" dirty="0" smtClean="0"/>
              <a:t>À </a:t>
            </a:r>
            <a:r>
              <a:rPr lang="fr-FR" altLang="fr-FR" dirty="0"/>
              <a:t>partir d’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</a:rPr>
              <a:t>Octobre</a:t>
            </a:r>
            <a:r>
              <a:rPr lang="fr-FR" altLang="fr-FR" dirty="0" smtClean="0"/>
              <a:t> : Rencontre avec des professionnels/ </a:t>
            </a:r>
            <a:r>
              <a:rPr lang="fr-FR" altLang="fr-FR" dirty="0"/>
              <a:t>Témoignages anciens </a:t>
            </a:r>
            <a:r>
              <a:rPr lang="fr-FR" altLang="fr-FR" dirty="0" smtClean="0"/>
              <a:t>élèves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Visite du CIO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Novembre : </a:t>
            </a:r>
            <a:r>
              <a:rPr lang="fr-FR" altLang="fr-FR" dirty="0" smtClean="0"/>
              <a:t>Réunion sur l’orientation</a:t>
            </a:r>
          </a:p>
          <a:p>
            <a:pPr>
              <a:spcAft>
                <a:spcPts val="600"/>
              </a:spcAft>
            </a:pPr>
            <a:r>
              <a:rPr lang="fr-FR" altLang="fr-FR" sz="2000" dirty="0"/>
              <a:t>1</a:t>
            </a:r>
            <a:r>
              <a:rPr lang="fr-FR" altLang="fr-FR" sz="2000" baseline="30000" dirty="0"/>
              <a:t>er</a:t>
            </a:r>
            <a:r>
              <a:rPr lang="fr-FR" altLang="fr-FR" sz="2000" dirty="0"/>
              <a:t> Stage </a:t>
            </a:r>
            <a:r>
              <a:rPr lang="fr-FR" altLang="fr-FR" dirty="0"/>
              <a:t>: </a:t>
            </a:r>
            <a:r>
              <a:rPr lang="fr-FR" altLang="fr-FR" dirty="0" smtClean="0"/>
              <a:t>13 novembre au 25 novembre </a:t>
            </a:r>
            <a:r>
              <a:rPr lang="fr-FR" altLang="fr-FR" sz="2000" dirty="0" smtClean="0"/>
              <a:t>(2 </a:t>
            </a:r>
            <a:r>
              <a:rPr lang="fr-FR" altLang="fr-FR" sz="2000" dirty="0"/>
              <a:t>semaines)</a:t>
            </a:r>
          </a:p>
          <a:p>
            <a:pPr>
              <a:spcAft>
                <a:spcPts val="600"/>
              </a:spcAft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Janvier/Février</a:t>
            </a:r>
            <a:r>
              <a:rPr lang="fr-FR" altLang="fr-FR" dirty="0" smtClean="0"/>
              <a:t>: 2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Stage (</a:t>
            </a:r>
            <a:r>
              <a:rPr lang="fr-FR" altLang="fr-FR" sz="2000" dirty="0" smtClean="0"/>
              <a:t>3 semaines</a:t>
            </a:r>
            <a:r>
              <a:rPr lang="fr-FR" altLang="fr-FR" dirty="0" smtClean="0"/>
              <a:t>) : 22 janvier au 10 février </a:t>
            </a:r>
          </a:p>
          <a:p>
            <a:pPr>
              <a:spcAft>
                <a:spcPts val="600"/>
              </a:spcAft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2 février 2018 : </a:t>
            </a:r>
            <a:r>
              <a:rPr lang="fr-FR" altLang="fr-FR" dirty="0" smtClean="0"/>
              <a:t>Salon </a:t>
            </a:r>
            <a:r>
              <a:rPr lang="fr-FR" altLang="fr-FR" dirty="0"/>
              <a:t>de l’Apprentissage et de l’alternance</a:t>
            </a:r>
          </a:p>
          <a:p>
            <a:pPr>
              <a:spcAft>
                <a:spcPts val="600"/>
              </a:spcAft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Mars / Avril </a:t>
            </a:r>
            <a:r>
              <a:rPr lang="fr-FR" altLang="fr-FR" dirty="0" smtClean="0"/>
              <a:t>: 3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stage </a:t>
            </a:r>
            <a:r>
              <a:rPr lang="fr-FR" altLang="fr-FR" sz="2000" dirty="0" smtClean="0"/>
              <a:t>(3 semaines) : 26 mars au 14 avril</a:t>
            </a:r>
          </a:p>
          <a:p>
            <a:pPr>
              <a:spcAft>
                <a:spcPts val="600"/>
              </a:spcAft>
            </a:pP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Début juin :</a:t>
            </a:r>
            <a:r>
              <a:rPr lang="fr-FR" altLang="fr-FR" sz="2000" dirty="0" smtClean="0"/>
              <a:t> CFG entretien</a:t>
            </a:r>
            <a:endParaRPr lang="fr-FR" altLang="fr-FR" sz="2000" dirty="0"/>
          </a:p>
          <a:p>
            <a:pPr>
              <a:spcAft>
                <a:spcPts val="600"/>
              </a:spcAft>
            </a:pPr>
            <a:endParaRPr lang="fr-FR" altLang="fr-FR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altLang="fr-FR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altLang="fr-FR" dirty="0" smtClean="0"/>
          </a:p>
        </p:txBody>
      </p:sp>
      <p:pic>
        <p:nvPicPr>
          <p:cNvPr id="2050" name="Picture 2" descr="http://agenda.calendrier.free.fr/calend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68624" cy="15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b="1" dirty="0" smtClean="0"/>
              <a:t>Les stages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845734"/>
            <a:ext cx="8424936" cy="4023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sz="2800" dirty="0" smtClean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800" dirty="0" smtClean="0"/>
              <a:t>Découvrir le monde de l’entreprise</a:t>
            </a:r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sz="1000" dirty="0" smtClean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800" dirty="0" smtClean="0"/>
              <a:t>Répondre aux hésitations pour les élèves indécis</a:t>
            </a:r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sz="1000" dirty="0" smtClean="0"/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altLang="fr-FR" sz="2800" dirty="0" smtClean="0"/>
              <a:t>Confirmer (ou non) un choix pour les élèves qui sont 	sûrs d’eux </a:t>
            </a:r>
            <a:r>
              <a:rPr lang="fr-FR" altLang="fr-FR" sz="2800" i="1" dirty="0"/>
              <a:t>à</a:t>
            </a:r>
            <a:r>
              <a:rPr lang="fr-FR" altLang="fr-FR" sz="2800" i="1" dirty="0" smtClean="0"/>
              <a:t> priori</a:t>
            </a:r>
            <a:r>
              <a:rPr lang="fr-FR" altLang="fr-FR" sz="2800" dirty="0" smtClean="0"/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sz="28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27585" y="1683338"/>
            <a:ext cx="7702958" cy="1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350" y="6021518"/>
            <a:ext cx="2881313" cy="576000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 eaLnBrk="1" hangingPunct="1"/>
            <a:r>
              <a:rPr lang="fr-FR" altLang="fr-FR" sz="2300" dirty="0" smtClean="0">
                <a:solidFill>
                  <a:schemeClr val="accent3"/>
                </a:solidFill>
              </a:rPr>
              <a:t>3</a:t>
            </a:r>
            <a:r>
              <a:rPr lang="fr-FR" altLang="fr-FR" sz="2300" baseline="30000" dirty="0" smtClean="0">
                <a:solidFill>
                  <a:schemeClr val="accent3"/>
                </a:solidFill>
              </a:rPr>
              <a:t>ème</a:t>
            </a:r>
            <a:r>
              <a:rPr lang="fr-FR" altLang="fr-FR" sz="2300" dirty="0" smtClean="0">
                <a:solidFill>
                  <a:schemeClr val="accent3"/>
                </a:solidFill>
              </a:rPr>
              <a:t> Prépa Pro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64163" y="6021387"/>
            <a:ext cx="287972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3</a:t>
            </a:r>
            <a:r>
              <a:rPr lang="fr-FR" sz="2400" baseline="30000" dirty="0">
                <a:latin typeface="+mj-lt"/>
                <a:ea typeface="+mj-ea"/>
                <a:cs typeface="+mj-cs"/>
              </a:rPr>
              <a:t>ème</a:t>
            </a:r>
            <a:r>
              <a:rPr lang="fr-FR" sz="2400" dirty="0">
                <a:latin typeface="+mj-lt"/>
                <a:ea typeface="+mj-ea"/>
                <a:cs typeface="+mj-cs"/>
              </a:rPr>
              <a:t> Générale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9388" y="4508500"/>
            <a:ext cx="360045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latin typeface="+mj-lt"/>
                <a:ea typeface="+mj-ea"/>
                <a:cs typeface="+mj-cs"/>
              </a:rPr>
              <a:t>C.A.P 1</a:t>
            </a:r>
            <a:r>
              <a:rPr lang="fr-FR" sz="1900" baseline="30000" dirty="0">
                <a:latin typeface="+mj-lt"/>
                <a:ea typeface="+mj-ea"/>
                <a:cs typeface="+mj-cs"/>
              </a:rPr>
              <a:t>ère</a:t>
            </a:r>
            <a:r>
              <a:rPr lang="fr-FR" sz="1900" dirty="0">
                <a:latin typeface="+mj-lt"/>
                <a:ea typeface="+mj-ea"/>
                <a:cs typeface="+mj-cs"/>
              </a:rPr>
              <a:t> année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1500" dirty="0">
                <a:latin typeface="+mj-lt"/>
                <a:ea typeface="+mj-ea"/>
                <a:cs typeface="+mj-cs"/>
              </a:rPr>
              <a:t>Certificat d’Aptitude Professionnelle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83968" y="4509120"/>
            <a:ext cx="205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2</a:t>
            </a:r>
            <a:r>
              <a:rPr lang="fr-FR" sz="2400" baseline="30000" dirty="0">
                <a:latin typeface="+mj-lt"/>
                <a:ea typeface="+mj-ea"/>
                <a:cs typeface="+mj-cs"/>
              </a:rPr>
              <a:t>nde</a:t>
            </a:r>
            <a:r>
              <a:rPr lang="fr-FR" sz="2400" dirty="0">
                <a:latin typeface="+mj-lt"/>
                <a:ea typeface="+mj-ea"/>
                <a:cs typeface="+mj-cs"/>
              </a:rPr>
              <a:t> Professionnelle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588125" y="4508500"/>
            <a:ext cx="205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2</a:t>
            </a:r>
            <a:r>
              <a:rPr lang="fr-FR" sz="2400" baseline="30000" dirty="0">
                <a:latin typeface="+mj-lt"/>
                <a:ea typeface="+mj-ea"/>
                <a:cs typeface="+mj-cs"/>
              </a:rPr>
              <a:t>nde</a:t>
            </a:r>
            <a:r>
              <a:rPr lang="fr-FR" sz="2400" dirty="0">
                <a:latin typeface="+mj-lt"/>
                <a:ea typeface="+mj-ea"/>
                <a:cs typeface="+mj-cs"/>
              </a:rPr>
              <a:t>  Générale et Technologique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288" y="3253482"/>
            <a:ext cx="208915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C.A.P</a:t>
            </a:r>
            <a:r>
              <a:rPr lang="fr-FR" sz="2400" dirty="0">
                <a:latin typeface="+mj-lt"/>
                <a:ea typeface="+mj-ea"/>
                <a:cs typeface="+mj-cs"/>
              </a:rPr>
              <a:t> 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2</a:t>
            </a:r>
            <a:r>
              <a:rPr lang="fr-FR" sz="2400" baseline="30000" dirty="0">
                <a:latin typeface="+mj-lt"/>
                <a:ea typeface="+mj-ea"/>
                <a:cs typeface="+mj-cs"/>
              </a:rPr>
              <a:t>ème</a:t>
            </a:r>
            <a:r>
              <a:rPr lang="fr-FR" sz="2400" dirty="0">
                <a:latin typeface="+mj-lt"/>
                <a:ea typeface="+mj-ea"/>
                <a:cs typeface="+mj-cs"/>
              </a:rPr>
              <a:t> année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492500" y="3253482"/>
            <a:ext cx="144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latin typeface="+mj-lt"/>
                <a:ea typeface="+mj-ea"/>
                <a:cs typeface="+mj-cs"/>
              </a:rPr>
              <a:t>1</a:t>
            </a:r>
            <a:r>
              <a:rPr lang="fr-FR" sz="1900" baseline="30000" dirty="0">
                <a:latin typeface="+mj-lt"/>
                <a:ea typeface="+mj-ea"/>
                <a:cs typeface="+mj-cs"/>
              </a:rPr>
              <a:t>ère</a:t>
            </a:r>
            <a:r>
              <a:rPr lang="fr-FR" sz="1900" dirty="0">
                <a:latin typeface="+mj-lt"/>
                <a:ea typeface="+mj-ea"/>
                <a:cs typeface="+mj-cs"/>
              </a:rPr>
              <a:t> Pro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43608" y="1916113"/>
            <a:ext cx="2303289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latin typeface="+mj-lt"/>
                <a:ea typeface="+mj-ea"/>
                <a:cs typeface="+mj-cs"/>
              </a:rPr>
              <a:t>Terminale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Bac Professionnel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435600" y="3253482"/>
            <a:ext cx="144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latin typeface="+mj-lt"/>
                <a:ea typeface="+mj-ea"/>
                <a:cs typeface="+mj-cs"/>
              </a:rPr>
              <a:t>1</a:t>
            </a:r>
            <a:r>
              <a:rPr lang="fr-FR" sz="1900" baseline="30000" dirty="0">
                <a:latin typeface="+mj-lt"/>
                <a:ea typeface="+mj-ea"/>
                <a:cs typeface="+mj-cs"/>
              </a:rPr>
              <a:t>ère</a:t>
            </a:r>
            <a:r>
              <a:rPr lang="fr-FR" sz="1900" dirty="0">
                <a:latin typeface="+mj-lt"/>
                <a:ea typeface="+mj-ea"/>
                <a:cs typeface="+mj-cs"/>
              </a:rPr>
              <a:t> Techno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23159" y="1916113"/>
            <a:ext cx="2305050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Terminale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Bac Technologique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051199" y="1052736"/>
            <a:ext cx="5545137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i="1" u="sng" dirty="0">
                <a:latin typeface="+mj-lt"/>
                <a:ea typeface="+mj-ea"/>
                <a:cs typeface="+mj-cs"/>
              </a:rPr>
              <a:t>Exemple </a:t>
            </a:r>
            <a:r>
              <a:rPr lang="fr-FR" sz="2400" dirty="0">
                <a:latin typeface="+mj-lt"/>
                <a:ea typeface="+mj-ea"/>
                <a:cs typeface="+mj-cs"/>
              </a:rPr>
              <a:t>: B.T.S     1</a:t>
            </a:r>
            <a:r>
              <a:rPr lang="fr-FR" sz="2400" baseline="30000" dirty="0">
                <a:latin typeface="+mj-lt"/>
                <a:ea typeface="+mj-ea"/>
                <a:cs typeface="+mj-cs"/>
              </a:rPr>
              <a:t>ère</a:t>
            </a:r>
            <a:r>
              <a:rPr lang="fr-FR" sz="2400" dirty="0">
                <a:latin typeface="+mj-lt"/>
                <a:ea typeface="+mj-ea"/>
                <a:cs typeface="+mj-cs"/>
              </a:rPr>
              <a:t> année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Brevet de Technicien Supérieur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347889" y="188913"/>
            <a:ext cx="2808287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3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B.T.S</a:t>
            </a:r>
            <a:r>
              <a:rPr lang="fr-FR" sz="2300" dirty="0" smtClean="0">
                <a:latin typeface="+mj-lt"/>
                <a:ea typeface="+mj-ea"/>
                <a:cs typeface="+mj-cs"/>
              </a:rPr>
              <a:t> 2</a:t>
            </a:r>
            <a:r>
              <a:rPr lang="fr-FR" sz="2300" baseline="30000" dirty="0" smtClean="0">
                <a:latin typeface="+mj-lt"/>
                <a:ea typeface="+mj-ea"/>
                <a:cs typeface="+mj-cs"/>
              </a:rPr>
              <a:t>ème</a:t>
            </a:r>
            <a:r>
              <a:rPr lang="fr-FR" sz="230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300" dirty="0">
                <a:latin typeface="+mj-lt"/>
                <a:ea typeface="+mj-ea"/>
                <a:cs typeface="+mj-cs"/>
              </a:rPr>
              <a:t>année</a:t>
            </a:r>
          </a:p>
        </p:txBody>
      </p:sp>
      <p:sp>
        <p:nvSpPr>
          <p:cNvPr id="20" name="Flèche vers le haut 19"/>
          <p:cNvSpPr/>
          <p:nvPr/>
        </p:nvSpPr>
        <p:spPr>
          <a:xfrm>
            <a:off x="2268538" y="5300663"/>
            <a:ext cx="215900" cy="649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Flèche vers le haut 25"/>
          <p:cNvSpPr/>
          <p:nvPr/>
        </p:nvSpPr>
        <p:spPr>
          <a:xfrm rot="2895451">
            <a:off x="3832633" y="5202894"/>
            <a:ext cx="230210" cy="822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" name="Flèche vers le haut 26"/>
          <p:cNvSpPr/>
          <p:nvPr/>
        </p:nvSpPr>
        <p:spPr>
          <a:xfrm>
            <a:off x="5867400" y="5300663"/>
            <a:ext cx="217488" cy="649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8" name="Flèche vers le haut 27"/>
          <p:cNvSpPr/>
          <p:nvPr/>
        </p:nvSpPr>
        <p:spPr>
          <a:xfrm>
            <a:off x="7596188" y="5300663"/>
            <a:ext cx="215900" cy="649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9" name="Flèche vers le haut 28"/>
          <p:cNvSpPr/>
          <p:nvPr/>
        </p:nvSpPr>
        <p:spPr>
          <a:xfrm>
            <a:off x="1331913" y="4077071"/>
            <a:ext cx="215751" cy="3599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0" name="Flèche vers le haut 29"/>
          <p:cNvSpPr/>
          <p:nvPr/>
        </p:nvSpPr>
        <p:spPr>
          <a:xfrm>
            <a:off x="4500563" y="4076700"/>
            <a:ext cx="215900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Flèche droite 23"/>
          <p:cNvSpPr/>
          <p:nvPr/>
        </p:nvSpPr>
        <p:spPr>
          <a:xfrm>
            <a:off x="4356100" y="6237288"/>
            <a:ext cx="936625" cy="144462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1" name="Flèche vers le haut 30"/>
          <p:cNvSpPr/>
          <p:nvPr/>
        </p:nvSpPr>
        <p:spPr>
          <a:xfrm>
            <a:off x="6732588" y="4076700"/>
            <a:ext cx="215900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" name="Flèche vers le haut 31"/>
          <p:cNvSpPr/>
          <p:nvPr/>
        </p:nvSpPr>
        <p:spPr>
          <a:xfrm rot="19194793">
            <a:off x="3336331" y="2724150"/>
            <a:ext cx="225425" cy="493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3" name="Flèche vers le haut 32"/>
          <p:cNvSpPr/>
          <p:nvPr/>
        </p:nvSpPr>
        <p:spPr>
          <a:xfrm>
            <a:off x="5650906" y="2708275"/>
            <a:ext cx="2159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Flèche vers le haut 33"/>
          <p:cNvSpPr/>
          <p:nvPr/>
        </p:nvSpPr>
        <p:spPr>
          <a:xfrm>
            <a:off x="2699792" y="1628775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Flèche vers le haut 34"/>
          <p:cNvSpPr/>
          <p:nvPr/>
        </p:nvSpPr>
        <p:spPr>
          <a:xfrm>
            <a:off x="4931817" y="1628775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Flèche vers le haut 35"/>
          <p:cNvSpPr/>
          <p:nvPr/>
        </p:nvSpPr>
        <p:spPr>
          <a:xfrm>
            <a:off x="4644876" y="765175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7" name="Flèche droite 36"/>
          <p:cNvSpPr/>
          <p:nvPr/>
        </p:nvSpPr>
        <p:spPr>
          <a:xfrm>
            <a:off x="2627313" y="3500785"/>
            <a:ext cx="792162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8" name="Flèche droite 37"/>
          <p:cNvSpPr/>
          <p:nvPr/>
        </p:nvSpPr>
        <p:spPr>
          <a:xfrm>
            <a:off x="5004088" y="3500785"/>
            <a:ext cx="396000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7451725" y="3253482"/>
            <a:ext cx="144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000" dirty="0">
                <a:latin typeface="+mj-lt"/>
                <a:ea typeface="+mj-ea"/>
                <a:cs typeface="+mj-cs"/>
              </a:rPr>
              <a:t>1</a:t>
            </a:r>
            <a:r>
              <a:rPr lang="fr-FR" sz="2000" baseline="30000" dirty="0">
                <a:latin typeface="+mj-lt"/>
                <a:ea typeface="+mj-ea"/>
                <a:cs typeface="+mj-cs"/>
              </a:rPr>
              <a:t>ère</a:t>
            </a:r>
            <a:r>
              <a:rPr lang="fr-FR" sz="2000" dirty="0">
                <a:latin typeface="+mj-lt"/>
                <a:ea typeface="+mj-ea"/>
                <a:cs typeface="+mj-cs"/>
              </a:rPr>
              <a:t> Générale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000" dirty="0">
                <a:latin typeface="+mj-lt"/>
                <a:ea typeface="+mj-ea"/>
                <a:cs typeface="+mj-cs"/>
              </a:rPr>
              <a:t>S, L ou ES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6731447" y="1916113"/>
            <a:ext cx="1873250" cy="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latin typeface="+mj-lt"/>
                <a:ea typeface="+mj-ea"/>
                <a:cs typeface="+mj-cs"/>
              </a:rPr>
              <a:t>Terminale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19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Bac Général</a:t>
            </a:r>
          </a:p>
        </p:txBody>
      </p:sp>
      <p:sp>
        <p:nvSpPr>
          <p:cNvPr id="41" name="Flèche vers le haut 40"/>
          <p:cNvSpPr/>
          <p:nvPr/>
        </p:nvSpPr>
        <p:spPr>
          <a:xfrm>
            <a:off x="8027988" y="4076700"/>
            <a:ext cx="215900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2" name="Flèche vers le haut 41"/>
          <p:cNvSpPr/>
          <p:nvPr/>
        </p:nvSpPr>
        <p:spPr>
          <a:xfrm>
            <a:off x="7811494" y="2708275"/>
            <a:ext cx="2159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3" name="Flèche vers le haut 42"/>
          <p:cNvSpPr/>
          <p:nvPr/>
        </p:nvSpPr>
        <p:spPr>
          <a:xfrm>
            <a:off x="7092404" y="1628775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4" name="Flèche droite 43"/>
          <p:cNvSpPr/>
          <p:nvPr/>
        </p:nvSpPr>
        <p:spPr>
          <a:xfrm>
            <a:off x="7020272" y="3501008"/>
            <a:ext cx="360000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6" name="Flèche droite 45"/>
          <p:cNvSpPr/>
          <p:nvPr/>
        </p:nvSpPr>
        <p:spPr>
          <a:xfrm rot="16200000">
            <a:off x="5682456" y="4133057"/>
            <a:ext cx="392113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203575" y="3198813"/>
            <a:ext cx="29520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Formation initiale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43607" y="2060848"/>
            <a:ext cx="29520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Statut scolaire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08104" y="2060848"/>
            <a:ext cx="29520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En lycée Professionnel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652120" y="4293096"/>
            <a:ext cx="295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Stages </a:t>
            </a:r>
            <a:r>
              <a:rPr lang="fr-FR" altLang="fr-FR" sz="2400" dirty="0" smtClean="0">
                <a:latin typeface="Calibri" pitchFamily="34" charset="0"/>
              </a:rPr>
              <a:t>Professionnels</a:t>
            </a:r>
            <a:endParaRPr lang="fr-FR" altLang="fr-FR" sz="2400" dirty="0">
              <a:latin typeface="Calibri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27584" y="4293096"/>
            <a:ext cx="29520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Vacances scolaires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475656" y="5373216"/>
            <a:ext cx="22320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Pas de salaire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508104" y="5373216"/>
            <a:ext cx="22320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Pas de patron</a:t>
            </a:r>
          </a:p>
        </p:txBody>
      </p:sp>
      <p:cxnSp>
        <p:nvCxnSpPr>
          <p:cNvPr id="19" name="Connecteur droit avec flèche 18"/>
          <p:cNvCxnSpPr>
            <a:stCxn id="4" idx="1"/>
            <a:endCxn id="5" idx="2"/>
          </p:cNvCxnSpPr>
          <p:nvPr/>
        </p:nvCxnSpPr>
        <p:spPr>
          <a:xfrm flipH="1" flipV="1">
            <a:off x="2519607" y="2522810"/>
            <a:ext cx="683968" cy="906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4" idx="3"/>
            <a:endCxn id="6" idx="2"/>
          </p:cNvCxnSpPr>
          <p:nvPr/>
        </p:nvCxnSpPr>
        <p:spPr>
          <a:xfrm flipV="1">
            <a:off x="6155575" y="2522811"/>
            <a:ext cx="828529" cy="906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4" idx="3"/>
          </p:cNvCxnSpPr>
          <p:nvPr/>
        </p:nvCxnSpPr>
        <p:spPr>
          <a:xfrm>
            <a:off x="6155575" y="3429001"/>
            <a:ext cx="864697" cy="864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4" idx="1"/>
            <a:endCxn id="8" idx="0"/>
          </p:cNvCxnSpPr>
          <p:nvPr/>
        </p:nvCxnSpPr>
        <p:spPr>
          <a:xfrm flipH="1">
            <a:off x="2303584" y="3429001"/>
            <a:ext cx="899991" cy="864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4" idx="2"/>
            <a:endCxn id="10" idx="1"/>
          </p:cNvCxnSpPr>
          <p:nvPr/>
        </p:nvCxnSpPr>
        <p:spPr>
          <a:xfrm>
            <a:off x="4679575" y="3659188"/>
            <a:ext cx="828529" cy="1945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4" idx="2"/>
            <a:endCxn id="9" idx="3"/>
          </p:cNvCxnSpPr>
          <p:nvPr/>
        </p:nvCxnSpPr>
        <p:spPr>
          <a:xfrm flipH="1">
            <a:off x="3707681" y="3659188"/>
            <a:ext cx="971894" cy="1945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fr-FR" b="1" dirty="0" smtClean="0"/>
              <a:t>Formation Initiale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312318" y="3013075"/>
            <a:ext cx="273685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Formation en alternance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259632" y="1607746"/>
            <a:ext cx="23400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Statut de salarié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76056" y="1484784"/>
            <a:ext cx="32765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En C.F.A </a:t>
            </a:r>
          </a:p>
          <a:p>
            <a:pPr algn="ctr"/>
            <a:r>
              <a:rPr lang="fr-FR" altLang="fr-FR" sz="1600" dirty="0">
                <a:latin typeface="Calibri" pitchFamily="34" charset="0"/>
              </a:rPr>
              <a:t>Centre de Formation </a:t>
            </a:r>
            <a:r>
              <a:rPr lang="fr-FR" altLang="fr-FR" sz="1600" dirty="0" smtClean="0">
                <a:latin typeface="Calibri" pitchFamily="34" charset="0"/>
              </a:rPr>
              <a:t>d’Apprentis</a:t>
            </a:r>
            <a:endParaRPr lang="fr-FR" altLang="fr-FR" sz="1600" dirty="0">
              <a:latin typeface="Calibri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624636" y="2996853"/>
            <a:ext cx="234000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Alternance en entreprise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5536" y="2996952"/>
            <a:ext cx="2341314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5 semaines de vacances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547664" y="5013176"/>
            <a:ext cx="23400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Salaire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292577" y="4827438"/>
            <a:ext cx="234000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altLang="fr-FR" sz="2400" dirty="0">
                <a:latin typeface="Calibri" pitchFamily="34" charset="0"/>
              </a:rPr>
              <a:t>Patron d’apprentissage</a:t>
            </a:r>
          </a:p>
        </p:txBody>
      </p:sp>
      <p:cxnSp>
        <p:nvCxnSpPr>
          <p:cNvPr id="12" name="Connecteur droit avec flèche 11"/>
          <p:cNvCxnSpPr>
            <a:stCxn id="4" idx="0"/>
            <a:endCxn id="5" idx="2"/>
          </p:cNvCxnSpPr>
          <p:nvPr/>
        </p:nvCxnSpPr>
        <p:spPr>
          <a:xfrm flipH="1" flipV="1">
            <a:off x="2429632" y="2069708"/>
            <a:ext cx="2251111" cy="943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0"/>
            <a:endCxn id="6" idx="2"/>
          </p:cNvCxnSpPr>
          <p:nvPr/>
        </p:nvCxnSpPr>
        <p:spPr>
          <a:xfrm flipV="1">
            <a:off x="4680743" y="2192670"/>
            <a:ext cx="2033564" cy="820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3"/>
            <a:endCxn id="7" idx="1"/>
          </p:cNvCxnSpPr>
          <p:nvPr/>
        </p:nvCxnSpPr>
        <p:spPr>
          <a:xfrm flipV="1">
            <a:off x="6049168" y="3412778"/>
            <a:ext cx="575468" cy="16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4" idx="2"/>
            <a:endCxn id="10" idx="0"/>
          </p:cNvCxnSpPr>
          <p:nvPr/>
        </p:nvCxnSpPr>
        <p:spPr>
          <a:xfrm>
            <a:off x="4680743" y="3844925"/>
            <a:ext cx="1781834" cy="982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4" idx="2"/>
            <a:endCxn id="9" idx="0"/>
          </p:cNvCxnSpPr>
          <p:nvPr/>
        </p:nvCxnSpPr>
        <p:spPr>
          <a:xfrm flipH="1">
            <a:off x="2717664" y="3844925"/>
            <a:ext cx="1963079" cy="1168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4" idx="1"/>
            <a:endCxn id="8" idx="3"/>
          </p:cNvCxnSpPr>
          <p:nvPr/>
        </p:nvCxnSpPr>
        <p:spPr>
          <a:xfrm flipH="1" flipV="1">
            <a:off x="2736850" y="3412877"/>
            <a:ext cx="575468" cy="1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canailleblog.com/photos/blogs/attention-urgent-501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744" y="4841864"/>
            <a:ext cx="360040" cy="3600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719572" y="5934075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i="1" dirty="0">
                <a:solidFill>
                  <a:schemeClr val="accent5"/>
                </a:solidFill>
                <a:latin typeface="Calibri" pitchFamily="34" charset="0"/>
              </a:rPr>
              <a:t>Afin de pouvoir intégrer une voie en alternance, il est nécessaire de signer un contrat d’apprentissage avec un patron d’entreprise avant d’intégrer la formation (juin ou septembre selon les cas)!!!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fr-FR" b="1" dirty="0" smtClean="0"/>
              <a:t>Formation en alternance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575F6D"/>
                </a:solidFill>
              </a:rPr>
              <a:t>Inscriptions  public / privé: </a:t>
            </a:r>
            <a:br>
              <a:rPr lang="fr-FR" b="1" dirty="0" smtClean="0">
                <a:solidFill>
                  <a:srgbClr val="575F6D"/>
                </a:solidFill>
              </a:rPr>
            </a:br>
            <a:r>
              <a:rPr lang="fr-FR" b="1" dirty="0" smtClean="0">
                <a:solidFill>
                  <a:srgbClr val="575F6D"/>
                </a:solidFill>
              </a:rPr>
              <a:t>mode d’emploi</a:t>
            </a:r>
            <a:endParaRPr lang="fr-FR" b="1" dirty="0">
              <a:solidFill>
                <a:srgbClr val="575F6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2069936"/>
            <a:ext cx="7543801" cy="4023360"/>
          </a:xfrm>
        </p:spPr>
        <p:txBody>
          <a:bodyPr>
            <a:normAutofit/>
          </a:bodyPr>
          <a:lstStyle/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>
                <a:solidFill>
                  <a:schemeClr val="accent5"/>
                </a:solidFill>
              </a:rPr>
              <a:t>Pour une inscription dans une formation en </a:t>
            </a:r>
            <a:r>
              <a:rPr lang="fr-FR" sz="2800" dirty="0" smtClean="0">
                <a:solidFill>
                  <a:schemeClr val="accent5"/>
                </a:solidFill>
              </a:rPr>
              <a:t>	alternance </a:t>
            </a:r>
            <a:r>
              <a:rPr lang="fr-FR" sz="2800" dirty="0">
                <a:solidFill>
                  <a:schemeClr val="accent5"/>
                </a:solidFill>
              </a:rPr>
              <a:t>(CAP / 2nde PRO</a:t>
            </a:r>
            <a:r>
              <a:rPr lang="fr-FR" sz="2800" dirty="0" smtClean="0">
                <a:solidFill>
                  <a:schemeClr val="accent5"/>
                </a:solidFill>
              </a:rPr>
              <a:t>).</a:t>
            </a:r>
          </a:p>
          <a:p>
            <a:pPr marL="84188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Dans un établissement public comme privé, la démarche d’inscription est à effectuer par la famille (inscription actée par le chef d’établissement rencontré + contrat d’alternance)</a:t>
            </a:r>
          </a:p>
          <a:p>
            <a:pPr marL="263525" indent="54768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811213" algn="l"/>
              </a:tabLst>
            </a:pPr>
            <a:r>
              <a:rPr lang="fr-FR" sz="2800" dirty="0" smtClean="0">
                <a:solidFill>
                  <a:schemeClr val="accent5"/>
                </a:solidFill>
              </a:rPr>
              <a:t>Pour </a:t>
            </a:r>
            <a:r>
              <a:rPr lang="fr-FR" sz="2800" dirty="0">
                <a:solidFill>
                  <a:schemeClr val="accent5"/>
                </a:solidFill>
              </a:rPr>
              <a:t>une inscription dans une formation </a:t>
            </a:r>
            <a:r>
              <a:rPr lang="fr-FR" sz="2800" dirty="0" smtClean="0">
                <a:solidFill>
                  <a:schemeClr val="accent5"/>
                </a:solidFill>
              </a:rPr>
              <a:t>	initiale </a:t>
            </a:r>
            <a:r>
              <a:rPr lang="fr-FR" sz="2800" dirty="0">
                <a:solidFill>
                  <a:schemeClr val="accent5"/>
                </a:solidFill>
              </a:rPr>
              <a:t>(CAP / 2nde PRO)</a:t>
            </a:r>
          </a:p>
          <a:p>
            <a:pPr marL="84188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Dans un établissement privé, la démarche d’inscription est à effectuer par la famille (inscription actée par le chef d’établissement rencontré)</a:t>
            </a:r>
          </a:p>
          <a:p>
            <a:pPr marL="84188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 Dans un établissement public, procédure informatisée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05" y="0"/>
            <a:ext cx="4842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379</Words>
  <Application>Microsoft Office PowerPoint</Application>
  <PresentationFormat>Affichage à l'écran (4:3)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Wingdings</vt:lpstr>
      <vt:lpstr>Wingdings 2</vt:lpstr>
      <vt:lpstr>HDOfficeLightV0</vt:lpstr>
      <vt:lpstr>Rétrospective</vt:lpstr>
      <vt:lpstr>Quelle orientation après la 3ème Prépa Professionnelle ?</vt:lpstr>
      <vt:lpstr>Les quatre piliers de l’orientation</vt:lpstr>
      <vt:lpstr>Calendrier de l’orientation</vt:lpstr>
      <vt:lpstr>Les stages</vt:lpstr>
      <vt:lpstr>3ème Prépa Pro</vt:lpstr>
      <vt:lpstr>Formation Initiale</vt:lpstr>
      <vt:lpstr>Formation en alternance</vt:lpstr>
      <vt:lpstr>Inscriptions  public / privé:  mode d’emploi</vt:lpstr>
      <vt:lpstr>Présentation PowerPoint</vt:lpstr>
      <vt:lpstr>PROCEDURE PASS PRO</vt:lpstr>
      <vt:lpstr>Présentation PowerPoint</vt:lpstr>
      <vt:lpstr>Les modalités de la  « procédure pass pro »</vt:lpstr>
      <vt:lpstr>L’entretien de motivation</vt:lpstr>
      <vt:lpstr>Avis proposé à la commission à l’issue du traitement informatique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orientation après la 3ème Prépa Pro ?</dc:title>
  <dc:creator>PIERREi</dc:creator>
  <cp:lastModifiedBy>Windows User</cp:lastModifiedBy>
  <cp:revision>97</cp:revision>
  <cp:lastPrinted>2016-08-25T07:03:09Z</cp:lastPrinted>
  <dcterms:created xsi:type="dcterms:W3CDTF">2012-11-15T19:23:32Z</dcterms:created>
  <dcterms:modified xsi:type="dcterms:W3CDTF">2017-11-08T21:25:32Z</dcterms:modified>
</cp:coreProperties>
</file>