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8" r:id="rId4"/>
    <p:sldId id="259" r:id="rId5"/>
    <p:sldId id="260" r:id="rId6"/>
    <p:sldId id="263"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hoosemyplate.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447800"/>
            <a:ext cx="8229600" cy="1143000"/>
          </a:xfrm>
        </p:spPr>
        <p:txBody>
          <a:bodyPr>
            <a:noAutofit/>
          </a:bodyPr>
          <a:lstStyle/>
          <a:p>
            <a:r>
              <a:rPr lang="fr-FR" sz="6600" b="1" dirty="0" smtClean="0"/>
              <a:t>POLICIES TO TACKLE OBESITY</a:t>
            </a:r>
            <a:br>
              <a:rPr lang="fr-FR" sz="6600" b="1" dirty="0" smtClean="0"/>
            </a:br>
            <a:endParaRPr lang="fr-FR" sz="6600" b="1" dirty="0"/>
          </a:p>
        </p:txBody>
      </p:sp>
      <p:pic>
        <p:nvPicPr>
          <p:cNvPr id="1026" name="Picture 2"/>
          <p:cNvPicPr>
            <a:picLocks noChangeAspect="1" noChangeArrowheads="1"/>
          </p:cNvPicPr>
          <p:nvPr/>
        </p:nvPicPr>
        <p:blipFill>
          <a:blip r:embed="rId2" cstate="print"/>
          <a:srcRect/>
          <a:stretch>
            <a:fillRect/>
          </a:stretch>
        </p:blipFill>
        <p:spPr bwMode="auto">
          <a:xfrm>
            <a:off x="2971800" y="2910534"/>
            <a:ext cx="2971800" cy="299014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9600" y="381001"/>
            <a:ext cx="7772400" cy="838200"/>
          </a:xfrm>
        </p:spPr>
        <p:txBody>
          <a:bodyPr/>
          <a:lstStyle/>
          <a:p>
            <a:r>
              <a:rPr lang="fr-FR" dirty="0" err="1" smtClean="0"/>
              <a:t>Community</a:t>
            </a:r>
            <a:r>
              <a:rPr lang="fr-FR" dirty="0" smtClean="0"/>
              <a:t> effort</a:t>
            </a:r>
            <a:endParaRPr lang="fr-FR" dirty="0"/>
          </a:p>
        </p:txBody>
      </p:sp>
      <p:sp>
        <p:nvSpPr>
          <p:cNvPr id="3" name="Sous-titre 2"/>
          <p:cNvSpPr>
            <a:spLocks noGrp="1"/>
          </p:cNvSpPr>
          <p:nvPr>
            <p:ph type="subTitle" idx="1"/>
          </p:nvPr>
        </p:nvSpPr>
        <p:spPr>
          <a:xfrm>
            <a:off x="533400" y="1143000"/>
            <a:ext cx="8305800" cy="5334000"/>
          </a:xfrm>
        </p:spPr>
        <p:txBody>
          <a:bodyPr>
            <a:normAutofit fontScale="55000" lnSpcReduction="20000"/>
          </a:bodyPr>
          <a:lstStyle/>
          <a:p>
            <a:pPr algn="l"/>
            <a:r>
              <a:rPr lang="en-US" b="1" dirty="0" smtClean="0">
                <a:solidFill>
                  <a:schemeClr val="tx1"/>
                </a:solidFill>
              </a:rPr>
              <a:t>Healthy Living</a:t>
            </a:r>
          </a:p>
          <a:p>
            <a:pPr algn="l"/>
            <a:r>
              <a:rPr lang="en-US" dirty="0" smtClean="0">
                <a:solidFill>
                  <a:schemeClr val="tx1"/>
                </a:solidFill>
              </a:rPr>
              <a:t>The key to achieving and maintaining a healthy weight isn't short-term dietary changes; it's about a lifestyle that includes healthy eating and regular physical activity.</a:t>
            </a:r>
          </a:p>
          <a:p>
            <a:pPr algn="l"/>
            <a:r>
              <a:rPr lang="en-US" u="sng" dirty="0" smtClean="0">
                <a:solidFill>
                  <a:schemeClr val="tx1"/>
                </a:solidFill>
              </a:rPr>
              <a:t>Assessing Your Weight</a:t>
            </a:r>
            <a:r>
              <a:rPr lang="en-US" dirty="0" smtClean="0">
                <a:solidFill>
                  <a:schemeClr val="tx1"/>
                </a:solidFill>
              </a:rPr>
              <a:t/>
            </a:r>
            <a:br>
              <a:rPr lang="en-US" dirty="0" smtClean="0">
                <a:solidFill>
                  <a:schemeClr val="tx1"/>
                </a:solidFill>
              </a:rPr>
            </a:br>
            <a:r>
              <a:rPr lang="en-US" dirty="0" smtClean="0">
                <a:solidFill>
                  <a:schemeClr val="tx1"/>
                </a:solidFill>
              </a:rPr>
              <a:t>BMI and waist circumference are two screening tools to estimate weight status and potential disease risk.</a:t>
            </a:r>
          </a:p>
          <a:p>
            <a:pPr algn="l"/>
            <a:r>
              <a:rPr lang="en-US" u="sng" dirty="0" smtClean="0">
                <a:solidFill>
                  <a:schemeClr val="tx1"/>
                </a:solidFill>
              </a:rPr>
              <a:t>Healthy Weight</a:t>
            </a:r>
            <a:r>
              <a:rPr lang="en-US" dirty="0" smtClean="0">
                <a:solidFill>
                  <a:schemeClr val="tx1"/>
                </a:solidFill>
              </a:rPr>
              <a:t/>
            </a:r>
            <a:br>
              <a:rPr lang="en-US" dirty="0" smtClean="0">
                <a:solidFill>
                  <a:schemeClr val="tx1"/>
                </a:solidFill>
              </a:rPr>
            </a:br>
            <a:r>
              <a:rPr lang="en-US" dirty="0" smtClean="0">
                <a:solidFill>
                  <a:schemeClr val="tx1"/>
                </a:solidFill>
              </a:rPr>
              <a:t>A high BMI can be an indicator of high body fatness. Visit the Healthy Weight Website; learn about balancing calories, losing weight, and maintaining a healthy weight.</a:t>
            </a:r>
          </a:p>
          <a:p>
            <a:pPr algn="l"/>
            <a:r>
              <a:rPr lang="en-US" u="sng" dirty="0" err="1" smtClean="0">
                <a:solidFill>
                  <a:schemeClr val="tx1"/>
                </a:solidFill>
                <a:hlinkClick r:id="rId2" tooltip="Link to External Web Site"/>
              </a:rPr>
              <a:t>ChooseMyPlate</a:t>
            </a:r>
            <a:r>
              <a:rPr lang="en-US" dirty="0" smtClean="0">
                <a:solidFill>
                  <a:schemeClr val="tx1"/>
                </a:solidFill>
              </a:rPr>
              <a:t/>
            </a:r>
            <a:br>
              <a:rPr lang="en-US" dirty="0" smtClean="0">
                <a:solidFill>
                  <a:schemeClr val="tx1"/>
                </a:solidFill>
              </a:rPr>
            </a:br>
            <a:r>
              <a:rPr lang="en-US" dirty="0" smtClean="0">
                <a:solidFill>
                  <a:schemeClr val="tx1"/>
                </a:solidFill>
              </a:rPr>
              <a:t>Healthy eating habits are a key factor for a healthy weight. Visit the </a:t>
            </a:r>
            <a:r>
              <a:rPr lang="en-US" i="1" dirty="0" err="1" smtClean="0">
                <a:solidFill>
                  <a:schemeClr val="tx1"/>
                </a:solidFill>
              </a:rPr>
              <a:t>ChooseMyPlate</a:t>
            </a:r>
            <a:r>
              <a:rPr lang="en-US" dirty="0" smtClean="0">
                <a:solidFill>
                  <a:schemeClr val="tx1"/>
                </a:solidFill>
              </a:rPr>
              <a:t> Website; look up nutritional information of foods, track your calorie intake, plan meals, and find healthy recipes.</a:t>
            </a:r>
          </a:p>
          <a:p>
            <a:pPr algn="l"/>
            <a:r>
              <a:rPr lang="en-US" u="sng" dirty="0" smtClean="0">
                <a:solidFill>
                  <a:schemeClr val="tx1"/>
                </a:solidFill>
              </a:rPr>
              <a:t>Physical Activity Basics</a:t>
            </a:r>
            <a:r>
              <a:rPr lang="en-US" dirty="0" smtClean="0">
                <a:solidFill>
                  <a:schemeClr val="tx1"/>
                </a:solidFill>
              </a:rPr>
              <a:t/>
            </a:r>
            <a:br>
              <a:rPr lang="en-US" dirty="0" smtClean="0">
                <a:solidFill>
                  <a:schemeClr val="tx1"/>
                </a:solidFill>
              </a:rPr>
            </a:br>
            <a:r>
              <a:rPr lang="en-US" dirty="0" smtClean="0">
                <a:solidFill>
                  <a:schemeClr val="tx1"/>
                </a:solidFill>
              </a:rPr>
              <a:t>Physical activity is important for health and a healthy weight. Learn about different kinds of physical activity and the guidelines for the amount needed each day.</a:t>
            </a:r>
          </a:p>
          <a:p>
            <a:pPr algn="l"/>
            <a:r>
              <a:rPr lang="en-US" u="sng" dirty="0" smtClean="0">
                <a:solidFill>
                  <a:schemeClr val="tx1"/>
                </a:solidFill>
              </a:rPr>
              <a:t>Tips for Parents:</a:t>
            </a:r>
            <a:r>
              <a:rPr lang="en-US" b="1" dirty="0" smtClean="0">
                <a:solidFill>
                  <a:schemeClr val="tx1"/>
                </a:solidFill>
              </a:rPr>
              <a:t/>
            </a:r>
            <a:br>
              <a:rPr lang="en-US" b="1" dirty="0" smtClean="0">
                <a:solidFill>
                  <a:schemeClr val="tx1"/>
                </a:solidFill>
              </a:rPr>
            </a:br>
            <a:r>
              <a:rPr lang="en-US" dirty="0" smtClean="0">
                <a:solidFill>
                  <a:schemeClr val="tx1"/>
                </a:solidFill>
              </a:rPr>
              <a:t>Learn about the seriousness of childhood obesity and how to help your child establish healthy behaviors.</a:t>
            </a:r>
          </a:p>
          <a:p>
            <a:pPr algn="l"/>
            <a:endParaRPr lang="fr-F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smtClean="0"/>
              <a:t>Preventing Childhood Obesity in Early Care</a:t>
            </a:r>
            <a:br>
              <a:rPr lang="en-US" sz="2800" b="1" dirty="0" smtClean="0"/>
            </a:br>
            <a:r>
              <a:rPr lang="fr-FR" sz="2800" b="1" dirty="0" smtClean="0"/>
              <a:t>and Education Programs</a:t>
            </a:r>
            <a:endParaRPr lang="fr-FR" sz="2800" dirty="0"/>
          </a:p>
        </p:txBody>
      </p:sp>
      <p:sp>
        <p:nvSpPr>
          <p:cNvPr id="3" name="Espace réservé du contenu 2"/>
          <p:cNvSpPr>
            <a:spLocks noGrp="1"/>
          </p:cNvSpPr>
          <p:nvPr>
            <p:ph idx="1"/>
          </p:nvPr>
        </p:nvSpPr>
        <p:spPr/>
        <p:txBody>
          <a:bodyPr/>
          <a:lstStyle/>
          <a:p>
            <a:pPr>
              <a:buNone/>
            </a:pPr>
            <a:r>
              <a:rPr lang="fr-FR" dirty="0" smtClean="0"/>
              <a:t>- Nutrition standards:</a:t>
            </a:r>
          </a:p>
          <a:p>
            <a:pPr>
              <a:buNone/>
            </a:pPr>
            <a:r>
              <a:rPr lang="fr-FR" dirty="0" err="1" smtClean="0"/>
              <a:t>Requirement</a:t>
            </a:r>
            <a:r>
              <a:rPr lang="fr-FR" dirty="0" smtClean="0"/>
              <a:t> for infant (</a:t>
            </a:r>
            <a:r>
              <a:rPr lang="fr-FR" dirty="0" err="1" smtClean="0"/>
              <a:t>Bottle</a:t>
            </a:r>
            <a:r>
              <a:rPr lang="fr-FR" dirty="0" smtClean="0"/>
              <a:t> </a:t>
            </a:r>
            <a:r>
              <a:rPr lang="fr-FR" dirty="0" err="1" smtClean="0"/>
              <a:t>feeding</a:t>
            </a:r>
            <a:r>
              <a:rPr lang="fr-FR" dirty="0" smtClean="0"/>
              <a:t>, </a:t>
            </a:r>
            <a:r>
              <a:rPr lang="fr-FR" dirty="0" err="1" smtClean="0"/>
              <a:t>human</a:t>
            </a:r>
            <a:r>
              <a:rPr lang="fr-FR" dirty="0" smtClean="0"/>
              <a:t> </a:t>
            </a:r>
            <a:r>
              <a:rPr lang="fr-FR" dirty="0" err="1" smtClean="0"/>
              <a:t>milk</a:t>
            </a:r>
            <a:r>
              <a:rPr lang="fr-FR" dirty="0" smtClean="0"/>
              <a:t>…), for </a:t>
            </a:r>
            <a:r>
              <a:rPr lang="fr-FR" dirty="0" err="1" smtClean="0"/>
              <a:t>toddlers</a:t>
            </a:r>
            <a:r>
              <a:rPr lang="fr-FR" dirty="0" smtClean="0"/>
              <a:t> and </a:t>
            </a:r>
            <a:r>
              <a:rPr lang="fr-FR" dirty="0" err="1" smtClean="0"/>
              <a:t>preschoolers</a:t>
            </a:r>
            <a:r>
              <a:rPr lang="fr-FR" dirty="0" smtClean="0"/>
              <a:t>, for </a:t>
            </a:r>
            <a:r>
              <a:rPr lang="fr-FR" dirty="0" err="1" smtClean="0"/>
              <a:t>school</a:t>
            </a:r>
            <a:r>
              <a:rPr lang="fr-FR" dirty="0" smtClean="0"/>
              <a:t>-</a:t>
            </a:r>
            <a:r>
              <a:rPr lang="fr-FR" dirty="0" err="1" smtClean="0"/>
              <a:t>age</a:t>
            </a:r>
            <a:r>
              <a:rPr lang="fr-FR" dirty="0" smtClean="0"/>
              <a:t> </a:t>
            </a:r>
            <a:r>
              <a:rPr lang="fr-FR" dirty="0" err="1" smtClean="0"/>
              <a:t>children</a:t>
            </a:r>
            <a:r>
              <a:rPr lang="fr-FR" dirty="0" smtClean="0"/>
              <a:t>.</a:t>
            </a:r>
          </a:p>
          <a:p>
            <a:pPr>
              <a:buNone/>
            </a:pPr>
            <a:r>
              <a:rPr lang="fr-FR" dirty="0" smtClean="0"/>
              <a:t>Nutrition </a:t>
            </a:r>
            <a:r>
              <a:rPr lang="fr-FR" dirty="0" err="1" smtClean="0"/>
              <a:t>education</a:t>
            </a:r>
            <a:endParaRPr lang="fr-FR" dirty="0" smtClean="0"/>
          </a:p>
          <a:p>
            <a:pPr>
              <a:buFontTx/>
              <a:buChar char="-"/>
            </a:pPr>
            <a:r>
              <a:rPr lang="fr-FR" dirty="0" smtClean="0"/>
              <a:t>Active </a:t>
            </a:r>
            <a:r>
              <a:rPr lang="fr-FR" dirty="0" err="1" smtClean="0"/>
              <a:t>opportunities</a:t>
            </a:r>
            <a:r>
              <a:rPr lang="fr-FR" dirty="0" smtClean="0"/>
              <a:t> for </a:t>
            </a:r>
            <a:r>
              <a:rPr lang="fr-FR" dirty="0" err="1" smtClean="0"/>
              <a:t>Physical</a:t>
            </a:r>
            <a:r>
              <a:rPr lang="fr-FR" dirty="0" smtClean="0"/>
              <a:t> </a:t>
            </a:r>
            <a:r>
              <a:rPr lang="fr-FR" dirty="0" err="1" smtClean="0"/>
              <a:t>activity</a:t>
            </a:r>
            <a:endParaRPr lang="fr-FR" dirty="0" smtClean="0"/>
          </a:p>
          <a:p>
            <a:pPr>
              <a:buFontTx/>
              <a:buChar char="-"/>
            </a:pPr>
            <a:r>
              <a:rPr lang="fr-FR" dirty="0" smtClean="0"/>
              <a:t>Limited </a:t>
            </a:r>
            <a:r>
              <a:rPr lang="fr-FR" dirty="0" err="1" smtClean="0"/>
              <a:t>screem</a:t>
            </a:r>
            <a:r>
              <a:rPr lang="fr-FR" dirty="0" smtClean="0"/>
              <a:t> time </a:t>
            </a:r>
          </a:p>
          <a:p>
            <a:pPr>
              <a:buFontTx/>
              <a:buChar char="-"/>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Let’s Move Salad Bars to Schools</a:t>
            </a:r>
            <a:endParaRPr lang="fr-FR" dirty="0"/>
          </a:p>
        </p:txBody>
      </p:sp>
      <p:sp>
        <p:nvSpPr>
          <p:cNvPr id="3" name="Espace réservé du contenu 2"/>
          <p:cNvSpPr>
            <a:spLocks noGrp="1"/>
          </p:cNvSpPr>
          <p:nvPr>
            <p:ph idx="1"/>
          </p:nvPr>
        </p:nvSpPr>
        <p:spPr/>
        <p:txBody>
          <a:bodyPr>
            <a:normAutofit fontScale="70000" lnSpcReduction="20000"/>
          </a:bodyPr>
          <a:lstStyle/>
          <a:p>
            <a:r>
              <a:rPr lang="en-US" u="sng" dirty="0" smtClean="0"/>
              <a:t>About the National Fruit &amp; Vegetable Alliance</a:t>
            </a:r>
            <a:r>
              <a:rPr lang="en-US" dirty="0" smtClean="0"/>
              <a:t/>
            </a:r>
            <a:br>
              <a:rPr lang="en-US" dirty="0" smtClean="0"/>
            </a:br>
            <a:r>
              <a:rPr lang="en-US" dirty="0" smtClean="0"/>
              <a:t/>
            </a:r>
            <a:br>
              <a:rPr lang="en-US" dirty="0" smtClean="0"/>
            </a:br>
            <a:r>
              <a:rPr lang="en-US" dirty="0" smtClean="0"/>
              <a:t>The National Fruit &amp; Vegetable Alliance (NFVA) is a national alliance of public and private partners working collaboratively to increase nationwide access to and demand for all forms of fruits and vegetables for improved public health. The vision of NFVA is that fruits and vegetables comprise half of the food that Americans eat.</a:t>
            </a:r>
          </a:p>
          <a:p>
            <a:endParaRPr lang="en-US" dirty="0" smtClean="0"/>
          </a:p>
          <a:p>
            <a:r>
              <a:rPr lang="en-US" u="sng" dirty="0" smtClean="0"/>
              <a:t>Salad Bars</a:t>
            </a:r>
            <a:r>
              <a:rPr lang="en-US" dirty="0" smtClean="0"/>
              <a:t/>
            </a:r>
            <a:br>
              <a:rPr lang="en-US" dirty="0" smtClean="0"/>
            </a:br>
            <a:r>
              <a:rPr lang="en-US" dirty="0" smtClean="0"/>
              <a:t/>
            </a:r>
            <a:br>
              <a:rPr lang="en-US" dirty="0" smtClean="0"/>
            </a:br>
            <a:r>
              <a:rPr lang="en-US" dirty="0" smtClean="0"/>
              <a:t>Industry partners are supporting innovation in the produce supply chain to deliver high-quality fruits and vegetables to school districts and to facilitate fundraising to fund salad bar donations.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Healthy Food Service Guidelines </a:t>
            </a:r>
            <a:br>
              <a:rPr lang="en-US" b="1" dirty="0" smtClean="0"/>
            </a:br>
            <a:endParaRPr lang="fr-FR" dirty="0"/>
          </a:p>
        </p:txBody>
      </p:sp>
      <p:sp>
        <p:nvSpPr>
          <p:cNvPr id="3" name="Espace réservé du contenu 2"/>
          <p:cNvSpPr>
            <a:spLocks noGrp="1"/>
          </p:cNvSpPr>
          <p:nvPr>
            <p:ph idx="1"/>
          </p:nvPr>
        </p:nvSpPr>
        <p:spPr/>
        <p:txBody>
          <a:bodyPr>
            <a:normAutofit fontScale="55000" lnSpcReduction="20000"/>
          </a:bodyPr>
          <a:lstStyle/>
          <a:p>
            <a:r>
              <a:rPr lang="en-US" dirty="0" smtClean="0"/>
              <a:t>Every day, millions of Americans buy or are served food and beverages at their workplaces, or in other community settings such as hospitals, parks and recreation areas. Making changes in the types of food and beverages available in these settings can help improve the diets of people who eat there. </a:t>
            </a:r>
          </a:p>
          <a:p>
            <a:r>
              <a:rPr lang="en-US" dirty="0" smtClean="0"/>
              <a:t>Food service guidelines are used to create a food environment in which healthier choices are more available for consumers. These guidelines are used to increase the availability of healthier food and beverages, and to display them more prominently, so that healthier options are more accessible. Food service guidelines should be a part of a comprehensive strategy to promote health and wellness in the workplace.</a:t>
            </a:r>
          </a:p>
          <a:p>
            <a:r>
              <a:rPr lang="en-US" b="1" dirty="0" smtClean="0"/>
              <a:t>Potential benefits of healthy food service guidelines:</a:t>
            </a:r>
            <a:endParaRPr lang="en-US" dirty="0" smtClean="0"/>
          </a:p>
          <a:p>
            <a:r>
              <a:rPr lang="en-US" dirty="0" smtClean="0"/>
              <a:t>Contribute to health and wellness of employees</a:t>
            </a:r>
          </a:p>
          <a:p>
            <a:r>
              <a:rPr lang="en-US" dirty="0" smtClean="0"/>
              <a:t>Set a positive example for employees, stakeholders, community members, or other employers</a:t>
            </a:r>
          </a:p>
          <a:p>
            <a:r>
              <a:rPr lang="en-US" dirty="0" smtClean="0"/>
              <a:t>Increase consumer demand for healthier food provided by food suppliers</a:t>
            </a:r>
          </a:p>
          <a:p>
            <a:r>
              <a:rPr lang="en-US" dirty="0" smtClean="0"/>
              <a:t>Strengthen local food systems</a:t>
            </a:r>
          </a:p>
          <a:p>
            <a:r>
              <a:rPr lang="en-US" dirty="0" smtClean="0"/>
              <a:t>Build awareness and support among organizational leadership, budget managers, and purchasing staff for healthier food and beverage options</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“Fat taxes”:</a:t>
            </a:r>
            <a:br>
              <a:rPr lang="fr-FR" b="1" dirty="0" smtClean="0"/>
            </a:br>
            <a:r>
              <a:rPr lang="fr-FR" b="1" dirty="0" smtClean="0"/>
              <a:t>In </a:t>
            </a:r>
            <a:r>
              <a:rPr lang="fr-FR" b="1" dirty="0" err="1" smtClean="0"/>
              <a:t>other</a:t>
            </a:r>
            <a:r>
              <a:rPr lang="fr-FR" b="1" dirty="0" smtClean="0"/>
              <a:t> countries</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Denmark introduced a tax on foods containing more than 2.3% saturated fats (meat, cheese, butter</a:t>
            </a:r>
            <a:r>
              <a:rPr lang="en-US" dirty="0" smtClean="0"/>
              <a:t>, edible </a:t>
            </a:r>
            <a:r>
              <a:rPr lang="en-US" dirty="0" smtClean="0"/>
              <a:t>oils, margarine, spreads, snacks, etc.) in 2011.</a:t>
            </a:r>
          </a:p>
          <a:p>
            <a:r>
              <a:rPr lang="en-US" dirty="0" smtClean="0"/>
              <a:t>In </a:t>
            </a:r>
            <a:r>
              <a:rPr lang="en-US" dirty="0" smtClean="0"/>
              <a:t>2011, Hungary introduced a tax on selected manufactured foods with high sugar, salt or caffeine content. Carbonated sugary drinks are among the products targeted by the new measures</a:t>
            </a:r>
          </a:p>
          <a:p>
            <a:r>
              <a:rPr lang="en-US" dirty="0" smtClean="0"/>
              <a:t>2011 was also the year that Finland introduced a tax on confectionery products, while biscuits, buns and pastries remained exempt. The tax, originally intended to be set at almost one euro per kilogram of product, was subsequently dropped to EUR 0.75 per kilogram. At the same time, the existing excise tax on soft drinks was raised from 4.5 cents to 7.5 cents per </a:t>
            </a:r>
            <a:r>
              <a:rPr lang="en-US" dirty="0" err="1" smtClean="0"/>
              <a:t>litre</a:t>
            </a:r>
            <a:endParaRPr lang="en-US" dirty="0" smtClean="0"/>
          </a:p>
          <a:p>
            <a:r>
              <a:rPr lang="en-US" dirty="0" smtClean="0"/>
              <a:t>In France, a tax on soft drinks came into force in January 2012. The tax affects both drinks with added sugars and drinks with artificial sweeteners.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a:t>
            </a:r>
            <a:endParaRPr lang="fr-FR" dirty="0"/>
          </a:p>
        </p:txBody>
      </p:sp>
      <p:sp>
        <p:nvSpPr>
          <p:cNvPr id="3" name="Espace réservé du contenu 2"/>
          <p:cNvSpPr>
            <a:spLocks noGrp="1"/>
          </p:cNvSpPr>
          <p:nvPr>
            <p:ph idx="1"/>
          </p:nvPr>
        </p:nvSpPr>
        <p:spPr/>
        <p:txBody>
          <a:bodyPr/>
          <a:lstStyle/>
          <a:p>
            <a:r>
              <a:rPr lang="fr-FR" dirty="0" smtClean="0"/>
              <a:t>OECD: </a:t>
            </a:r>
            <a:r>
              <a:rPr lang="en-US" dirty="0" smtClean="0"/>
              <a:t>the </a:t>
            </a:r>
            <a:r>
              <a:rPr lang="en-US" dirty="0" err="1" smtClean="0"/>
              <a:t>Organisation</a:t>
            </a:r>
            <a:r>
              <a:rPr lang="en-US" dirty="0" smtClean="0"/>
              <a:t> for Economic Co-operation and Development </a:t>
            </a:r>
            <a:endParaRPr lang="fr-FR" dirty="0" smtClean="0"/>
          </a:p>
          <a:p>
            <a:r>
              <a:rPr lang="fr-FR" dirty="0" smtClean="0"/>
              <a:t>JAMA: </a:t>
            </a:r>
            <a:r>
              <a:rPr lang="en-US" i="1" dirty="0" smtClean="0"/>
              <a:t>The Journal of the American Medical Association</a:t>
            </a:r>
            <a:r>
              <a:rPr lang="en-US" dirty="0" smtClean="0"/>
              <a:t> </a:t>
            </a:r>
          </a:p>
          <a:p>
            <a:r>
              <a:rPr lang="fr-FR" dirty="0" smtClean="0"/>
              <a:t>CDCP: </a:t>
            </a:r>
            <a:r>
              <a:rPr lang="en-US" dirty="0" smtClean="0"/>
              <a:t>the Centers for Disease Control and Prevention</a:t>
            </a:r>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323</Words>
  <Application>Microsoft Office PowerPoint</Application>
  <PresentationFormat>Affichage à l'écran (4:3)</PresentationFormat>
  <Paragraphs>39</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Office Theme</vt:lpstr>
      <vt:lpstr>POLICIES TO TACKLE OBESITY </vt:lpstr>
      <vt:lpstr>Community effort</vt:lpstr>
      <vt:lpstr>Preventing Childhood Obesity in Early Care and Education Programs</vt:lpstr>
      <vt:lpstr>Let’s Move Salad Bars to Schools</vt:lpstr>
      <vt:lpstr>Healthy Food Service Guidelines  </vt:lpstr>
      <vt:lpstr>“Fat taxes”: In other countries</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effort</dc:title>
  <dc:creator>gabrielle</dc:creator>
  <cp:lastModifiedBy>gabrielle</cp:lastModifiedBy>
  <cp:revision>7</cp:revision>
  <dcterms:created xsi:type="dcterms:W3CDTF">2006-08-16T00:00:00Z</dcterms:created>
  <dcterms:modified xsi:type="dcterms:W3CDTF">2015-09-22T13:28:03Z</dcterms:modified>
</cp:coreProperties>
</file>