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Mise en place de la réforme des collèges à saint augustin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208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8295" y="238539"/>
            <a:ext cx="8741534" cy="1276625"/>
          </a:xfrm>
        </p:spPr>
        <p:txBody>
          <a:bodyPr/>
          <a:lstStyle/>
          <a:p>
            <a:r>
              <a:rPr lang="fr-FR" dirty="0"/>
              <a:t>Deux thématiques par niveau de classes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4212" y="2050774"/>
            <a:ext cx="8534400" cy="3615267"/>
          </a:xfrm>
        </p:spPr>
        <p:txBody>
          <a:bodyPr/>
          <a:lstStyle/>
          <a:p>
            <a:r>
              <a:rPr lang="fr-FR" b="1" i="1" dirty="0">
                <a:solidFill>
                  <a:schemeClr val="tx1"/>
                </a:solidFill>
              </a:rPr>
              <a:t>Niveau 5me </a:t>
            </a:r>
            <a:r>
              <a:rPr lang="fr-FR" dirty="0">
                <a:solidFill>
                  <a:schemeClr val="tx1"/>
                </a:solidFill>
              </a:rPr>
              <a:t>: « Corps, santé, bien-être et sécurité » et « langues et cultures étrangères » </a:t>
            </a:r>
          </a:p>
          <a:p>
            <a:r>
              <a:rPr lang="fr-FR" b="1" i="1" dirty="0">
                <a:solidFill>
                  <a:schemeClr val="tx1"/>
                </a:solidFill>
              </a:rPr>
              <a:t>Niveau 4me </a:t>
            </a:r>
            <a:r>
              <a:rPr lang="fr-FR" dirty="0">
                <a:solidFill>
                  <a:schemeClr val="tx1"/>
                </a:solidFill>
              </a:rPr>
              <a:t>: « Transition écologique et développement durable » et « culture et création artistiques »</a:t>
            </a:r>
          </a:p>
          <a:p>
            <a:r>
              <a:rPr lang="fr-FR" b="1" i="1" dirty="0">
                <a:solidFill>
                  <a:schemeClr val="tx1"/>
                </a:solidFill>
              </a:rPr>
              <a:t>Niveau 3me </a:t>
            </a:r>
            <a:r>
              <a:rPr lang="fr-FR" dirty="0">
                <a:solidFill>
                  <a:schemeClr val="tx1"/>
                </a:solidFill>
              </a:rPr>
              <a:t>: « Monde économique et professionnel » et « langues et cultures étrangères » et « information, communication, citoyenneté »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0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9899" y="220132"/>
            <a:ext cx="8534400" cy="1507067"/>
          </a:xfrm>
        </p:spPr>
        <p:txBody>
          <a:bodyPr/>
          <a:lstStyle/>
          <a:p>
            <a:r>
              <a:rPr lang="fr-FR" dirty="0"/>
              <a:t>Niveau cinquième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4212" y="1825487"/>
            <a:ext cx="8534400" cy="3615267"/>
          </a:xfrm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5A/B/C/D : Gestion de l’effort physique (A-V Mercier-Bellevue/ A. Goujon/ E. </a:t>
            </a:r>
            <a:r>
              <a:rPr lang="fr-FR" dirty="0" err="1">
                <a:solidFill>
                  <a:schemeClr val="tx1"/>
                </a:solidFill>
              </a:rPr>
              <a:t>Guyomard</a:t>
            </a:r>
            <a:r>
              <a:rPr lang="fr-FR" dirty="0">
                <a:solidFill>
                  <a:schemeClr val="tx1"/>
                </a:solidFill>
              </a:rPr>
              <a:t>)</a:t>
            </a:r>
          </a:p>
          <a:p>
            <a:r>
              <a:rPr lang="fr-FR" dirty="0">
                <a:solidFill>
                  <a:schemeClr val="tx1"/>
                </a:solidFill>
              </a:rPr>
              <a:t>5 A/B/C : Journal d’un conquistador ( C. </a:t>
            </a:r>
            <a:r>
              <a:rPr lang="fr-FR" dirty="0" err="1">
                <a:solidFill>
                  <a:schemeClr val="tx1"/>
                </a:solidFill>
              </a:rPr>
              <a:t>Brenier</a:t>
            </a:r>
            <a:r>
              <a:rPr lang="fr-FR" dirty="0">
                <a:solidFill>
                  <a:schemeClr val="tx1"/>
                </a:solidFill>
              </a:rPr>
              <a:t>/ C. </a:t>
            </a:r>
            <a:r>
              <a:rPr lang="fr-FR" dirty="0" err="1">
                <a:solidFill>
                  <a:schemeClr val="tx1"/>
                </a:solidFill>
              </a:rPr>
              <a:t>Padula</a:t>
            </a:r>
            <a:r>
              <a:rPr lang="fr-FR" dirty="0">
                <a:solidFill>
                  <a:schemeClr val="tx1"/>
                </a:solidFill>
              </a:rPr>
              <a:t>/ E. Vannier/ F. </a:t>
            </a:r>
            <a:r>
              <a:rPr lang="fr-FR" dirty="0" err="1">
                <a:solidFill>
                  <a:schemeClr val="tx1"/>
                </a:solidFill>
              </a:rPr>
              <a:t>Bocceda</a:t>
            </a:r>
            <a:r>
              <a:rPr lang="fr-FR" dirty="0">
                <a:solidFill>
                  <a:schemeClr val="tx1"/>
                </a:solidFill>
              </a:rPr>
              <a:t>/ B. </a:t>
            </a:r>
            <a:r>
              <a:rPr lang="fr-FR" dirty="0" err="1">
                <a:solidFill>
                  <a:schemeClr val="tx1"/>
                </a:solidFill>
              </a:rPr>
              <a:t>Papouin</a:t>
            </a:r>
            <a:r>
              <a:rPr lang="fr-FR" dirty="0">
                <a:solidFill>
                  <a:schemeClr val="tx1"/>
                </a:solidFill>
              </a:rPr>
              <a:t>)</a:t>
            </a:r>
          </a:p>
          <a:p>
            <a:r>
              <a:rPr lang="fr-FR" dirty="0">
                <a:solidFill>
                  <a:schemeClr val="tx1"/>
                </a:solidFill>
              </a:rPr>
              <a:t>5D : L’Art au service du pouvoir (M. Bonnet/ P. Mutin)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200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5916" y="167124"/>
            <a:ext cx="8534400" cy="1507067"/>
          </a:xfrm>
        </p:spPr>
        <p:txBody>
          <a:bodyPr/>
          <a:lstStyle/>
          <a:p>
            <a:r>
              <a:rPr lang="fr-FR" dirty="0"/>
              <a:t>Niveau quatrième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0229" y="1674191"/>
            <a:ext cx="8534400" cy="3615267"/>
          </a:xfrm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4A/B/C/D : Mer et Océan : un espace maritimisé (C. </a:t>
            </a:r>
            <a:r>
              <a:rPr lang="fr-FR" dirty="0" err="1">
                <a:solidFill>
                  <a:schemeClr val="tx1"/>
                </a:solidFill>
              </a:rPr>
              <a:t>Padula</a:t>
            </a:r>
            <a:r>
              <a:rPr lang="fr-FR" dirty="0">
                <a:solidFill>
                  <a:schemeClr val="tx1"/>
                </a:solidFill>
              </a:rPr>
              <a:t>/ E. Vannier/ V. </a:t>
            </a:r>
            <a:r>
              <a:rPr lang="fr-FR" dirty="0" err="1">
                <a:solidFill>
                  <a:schemeClr val="tx1"/>
                </a:solidFill>
              </a:rPr>
              <a:t>Puiseux</a:t>
            </a:r>
            <a:r>
              <a:rPr lang="fr-FR" dirty="0">
                <a:solidFill>
                  <a:schemeClr val="tx1"/>
                </a:solidFill>
              </a:rPr>
              <a:t>/ T. </a:t>
            </a:r>
            <a:r>
              <a:rPr lang="fr-FR" dirty="0" err="1">
                <a:solidFill>
                  <a:schemeClr val="tx1"/>
                </a:solidFill>
              </a:rPr>
              <a:t>Kessedjian</a:t>
            </a:r>
            <a:r>
              <a:rPr lang="fr-FR" dirty="0">
                <a:solidFill>
                  <a:schemeClr val="tx1"/>
                </a:solidFill>
              </a:rPr>
              <a:t>/ B. </a:t>
            </a:r>
            <a:r>
              <a:rPr lang="fr-FR" dirty="0" err="1">
                <a:solidFill>
                  <a:schemeClr val="tx1"/>
                </a:solidFill>
              </a:rPr>
              <a:t>Papouin</a:t>
            </a:r>
            <a:r>
              <a:rPr lang="fr-FR" dirty="0">
                <a:solidFill>
                  <a:schemeClr val="tx1"/>
                </a:solidFill>
              </a:rPr>
              <a:t>/ C. Bleuse)</a:t>
            </a:r>
          </a:p>
          <a:p>
            <a:r>
              <a:rPr lang="fr-FR" dirty="0">
                <a:solidFill>
                  <a:schemeClr val="tx1"/>
                </a:solidFill>
              </a:rPr>
              <a:t>4A/B/C/D : La fiction pour interroger le </a:t>
            </a:r>
            <a:r>
              <a:rPr lang="fr-FR" dirty="0" err="1">
                <a:solidFill>
                  <a:schemeClr val="tx1"/>
                </a:solidFill>
              </a:rPr>
              <a:t>réél</a:t>
            </a:r>
            <a:r>
              <a:rPr lang="fr-FR" dirty="0">
                <a:solidFill>
                  <a:schemeClr val="tx1"/>
                </a:solidFill>
              </a:rPr>
              <a:t> (S. </a:t>
            </a:r>
            <a:r>
              <a:rPr lang="fr-FR" dirty="0" err="1">
                <a:solidFill>
                  <a:schemeClr val="tx1"/>
                </a:solidFill>
              </a:rPr>
              <a:t>Pous</a:t>
            </a:r>
            <a:r>
              <a:rPr lang="fr-FR" dirty="0">
                <a:solidFill>
                  <a:schemeClr val="tx1"/>
                </a:solidFill>
              </a:rPr>
              <a:t>/ J. </a:t>
            </a:r>
            <a:r>
              <a:rPr lang="fr-FR" dirty="0" err="1">
                <a:solidFill>
                  <a:schemeClr val="tx1"/>
                </a:solidFill>
              </a:rPr>
              <a:t>Michoux</a:t>
            </a:r>
            <a:r>
              <a:rPr lang="fr-FR" dirty="0">
                <a:solidFill>
                  <a:schemeClr val="tx1"/>
                </a:solidFill>
              </a:rPr>
              <a:t>/H. </a:t>
            </a:r>
            <a:r>
              <a:rPr lang="fr-FR" dirty="0" err="1">
                <a:solidFill>
                  <a:schemeClr val="tx1"/>
                </a:solidFill>
              </a:rPr>
              <a:t>Suteau</a:t>
            </a:r>
            <a:r>
              <a:rPr lang="fr-FR" dirty="0">
                <a:solidFill>
                  <a:schemeClr val="tx1"/>
                </a:solidFill>
              </a:rPr>
              <a:t>)</a:t>
            </a:r>
          </a:p>
          <a:p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411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0386" y="180376"/>
            <a:ext cx="8534400" cy="1507067"/>
          </a:xfrm>
        </p:spPr>
        <p:txBody>
          <a:bodyPr/>
          <a:lstStyle/>
          <a:p>
            <a:r>
              <a:rPr lang="fr-FR" dirty="0"/>
              <a:t>Niveau troisième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4454" y="1687443"/>
            <a:ext cx="9294675" cy="4249531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3A/B/C/D</a:t>
            </a:r>
            <a:r>
              <a:rPr lang="fr-FR" dirty="0">
                <a:solidFill>
                  <a:schemeClr val="tx1"/>
                </a:solidFill>
              </a:rPr>
              <a:t> : Stage en entreprise et compte rendu de stage en langues étrangères (A. Singer/ P. Maillard/ F. De </a:t>
            </a:r>
            <a:r>
              <a:rPr lang="fr-FR" dirty="0" err="1">
                <a:solidFill>
                  <a:schemeClr val="tx1"/>
                </a:solidFill>
              </a:rPr>
              <a:t>Freitas</a:t>
            </a:r>
            <a:r>
              <a:rPr lang="fr-FR" dirty="0">
                <a:solidFill>
                  <a:schemeClr val="tx1"/>
                </a:solidFill>
              </a:rPr>
              <a:t>/ B. </a:t>
            </a:r>
            <a:r>
              <a:rPr lang="fr-FR" dirty="0" err="1">
                <a:solidFill>
                  <a:schemeClr val="tx1"/>
                </a:solidFill>
              </a:rPr>
              <a:t>Crespel</a:t>
            </a:r>
            <a:r>
              <a:rPr lang="fr-FR" dirty="0">
                <a:solidFill>
                  <a:schemeClr val="tx1"/>
                </a:solidFill>
              </a:rPr>
              <a:t>)</a:t>
            </a:r>
          </a:p>
          <a:p>
            <a:r>
              <a:rPr lang="fr-FR" b="1" dirty="0">
                <a:solidFill>
                  <a:schemeClr val="tx1"/>
                </a:solidFill>
              </a:rPr>
              <a:t>3 A/C/D </a:t>
            </a:r>
            <a:r>
              <a:rPr lang="fr-FR" dirty="0">
                <a:solidFill>
                  <a:schemeClr val="tx1"/>
                </a:solidFill>
              </a:rPr>
              <a:t>: Les jeux olympiques ( M. </a:t>
            </a:r>
            <a:r>
              <a:rPr lang="fr-FR" dirty="0" err="1">
                <a:solidFill>
                  <a:schemeClr val="tx1"/>
                </a:solidFill>
              </a:rPr>
              <a:t>Messan</a:t>
            </a:r>
            <a:r>
              <a:rPr lang="fr-FR" dirty="0">
                <a:solidFill>
                  <a:schemeClr val="tx1"/>
                </a:solidFill>
              </a:rPr>
              <a:t>/ E. </a:t>
            </a:r>
            <a:r>
              <a:rPr lang="fr-FR" dirty="0" err="1">
                <a:solidFill>
                  <a:schemeClr val="tx1"/>
                </a:solidFill>
              </a:rPr>
              <a:t>Guyomard</a:t>
            </a:r>
            <a:r>
              <a:rPr lang="fr-FR" dirty="0">
                <a:solidFill>
                  <a:schemeClr val="tx1"/>
                </a:solidFill>
              </a:rPr>
              <a:t>/ J. </a:t>
            </a:r>
            <a:r>
              <a:rPr lang="fr-FR" dirty="0" err="1">
                <a:solidFill>
                  <a:schemeClr val="tx1"/>
                </a:solidFill>
              </a:rPr>
              <a:t>Tran</a:t>
            </a:r>
            <a:r>
              <a:rPr lang="fr-FR" dirty="0">
                <a:solidFill>
                  <a:schemeClr val="tx1"/>
                </a:solidFill>
              </a:rPr>
              <a:t> Van/ L. Royer/Jef </a:t>
            </a:r>
            <a:r>
              <a:rPr lang="fr-FR" dirty="0" err="1">
                <a:solidFill>
                  <a:schemeClr val="tx1"/>
                </a:solidFill>
              </a:rPr>
              <a:t>Heusicom</a:t>
            </a:r>
            <a:r>
              <a:rPr lang="fr-FR" dirty="0">
                <a:solidFill>
                  <a:schemeClr val="tx1"/>
                </a:solidFill>
              </a:rPr>
              <a:t>)</a:t>
            </a:r>
          </a:p>
          <a:p>
            <a:r>
              <a:rPr lang="fr-FR" b="1" dirty="0">
                <a:solidFill>
                  <a:schemeClr val="tx1"/>
                </a:solidFill>
              </a:rPr>
              <a:t>3B</a:t>
            </a:r>
            <a:r>
              <a:rPr lang="fr-FR" dirty="0">
                <a:solidFill>
                  <a:schemeClr val="tx1"/>
                </a:solidFill>
              </a:rPr>
              <a:t> : L’immigration (M. </a:t>
            </a:r>
            <a:r>
              <a:rPr lang="fr-FR" dirty="0" err="1">
                <a:solidFill>
                  <a:schemeClr val="tx1"/>
                </a:solidFill>
              </a:rPr>
              <a:t>Dusseaux</a:t>
            </a:r>
            <a:r>
              <a:rPr lang="fr-FR" dirty="0">
                <a:solidFill>
                  <a:schemeClr val="tx1"/>
                </a:solidFill>
              </a:rPr>
              <a:t> / V. Barbier/ A. Paget/ B. </a:t>
            </a:r>
            <a:r>
              <a:rPr lang="fr-FR" dirty="0" err="1">
                <a:solidFill>
                  <a:schemeClr val="tx1"/>
                </a:solidFill>
              </a:rPr>
              <a:t>Crespel</a:t>
            </a:r>
            <a:r>
              <a:rPr lang="fr-FR" dirty="0">
                <a:solidFill>
                  <a:schemeClr val="tx1"/>
                </a:solidFill>
              </a:rPr>
              <a:t>/ F. De </a:t>
            </a:r>
            <a:r>
              <a:rPr lang="fr-FR" dirty="0" err="1">
                <a:solidFill>
                  <a:schemeClr val="tx1"/>
                </a:solidFill>
              </a:rPr>
              <a:t>Freitas</a:t>
            </a:r>
            <a:r>
              <a:rPr lang="fr-FR" dirty="0">
                <a:solidFill>
                  <a:schemeClr val="tx1"/>
                </a:solidFill>
              </a:rPr>
              <a:t>)</a:t>
            </a:r>
          </a:p>
          <a:p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750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4212" y="685800"/>
            <a:ext cx="9652484" cy="4429539"/>
          </a:xfrm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Accompagnement personnalisé (de la 6me à la 3me)</a:t>
            </a:r>
          </a:p>
          <a:p>
            <a:r>
              <a:rPr lang="fr-FR" dirty="0">
                <a:solidFill>
                  <a:schemeClr val="tx1"/>
                </a:solidFill>
              </a:rPr>
              <a:t>EPI (enseignement pratique interdisciplinaire) pour les 5me, 4me et 3me</a:t>
            </a:r>
          </a:p>
        </p:txBody>
      </p:sp>
    </p:spTree>
    <p:extLst>
      <p:ext uri="{BB962C8B-B14F-4D97-AF65-F5344CB8AC3E}">
        <p14:creationId xmlns:p14="http://schemas.microsoft.com/office/powerpoint/2010/main" val="551770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2178" y="299645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fr-FR" dirty="0"/>
              <a:t>Un accompagnement personnalisé thématisé par niveau de classe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20316" y="2196548"/>
            <a:ext cx="8534400" cy="3615267"/>
          </a:xfrm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En 6me : </a:t>
            </a:r>
            <a:r>
              <a:rPr lang="fr-FR" b="1" i="1" dirty="0">
                <a:solidFill>
                  <a:schemeClr val="tx1"/>
                </a:solidFill>
              </a:rPr>
              <a:t>Apprendre à apprendre, devenir collégien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En </a:t>
            </a:r>
            <a:r>
              <a:rPr lang="fr-FR" b="1" i="1" dirty="0">
                <a:solidFill>
                  <a:schemeClr val="tx1"/>
                </a:solidFill>
              </a:rPr>
              <a:t>mathématiques</a:t>
            </a:r>
            <a:r>
              <a:rPr lang="fr-FR" dirty="0">
                <a:solidFill>
                  <a:schemeClr val="tx1"/>
                </a:solidFill>
              </a:rPr>
              <a:t>, par les groupes de besoins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En </a:t>
            </a:r>
            <a:r>
              <a:rPr lang="fr-FR" b="1" i="1" dirty="0">
                <a:solidFill>
                  <a:schemeClr val="tx1"/>
                </a:solidFill>
              </a:rPr>
              <a:t>français</a:t>
            </a:r>
            <a:r>
              <a:rPr lang="fr-FR" dirty="0">
                <a:solidFill>
                  <a:schemeClr val="tx1"/>
                </a:solidFill>
              </a:rPr>
              <a:t> et </a:t>
            </a:r>
            <a:r>
              <a:rPr lang="fr-FR" b="1" i="1" dirty="0">
                <a:solidFill>
                  <a:schemeClr val="tx1"/>
                </a:solidFill>
              </a:rPr>
              <a:t>histoire-géographie</a:t>
            </a:r>
            <a:r>
              <a:rPr lang="fr-FR" dirty="0">
                <a:solidFill>
                  <a:schemeClr val="tx1"/>
                </a:solidFill>
              </a:rPr>
              <a:t> 45 min tous les 15 jours (travail méthodologique sur l’organisation dans le travail, les aides à l’apprentissage, le soutien et le perfectionnement des élèves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En </a:t>
            </a:r>
            <a:r>
              <a:rPr lang="fr-FR" b="1" i="1" dirty="0">
                <a:solidFill>
                  <a:schemeClr val="tx1"/>
                </a:solidFill>
              </a:rPr>
              <a:t>anglais</a:t>
            </a:r>
            <a:r>
              <a:rPr lang="fr-FR" dirty="0">
                <a:solidFill>
                  <a:schemeClr val="tx1"/>
                </a:solidFill>
              </a:rPr>
              <a:t>, 1 heure de soutien pour les élèves qui présentent des difficultés (hétérogénéité des niveaux en classe de 6me)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657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73324" y="1096617"/>
            <a:ext cx="8534400" cy="3615267"/>
          </a:xfrm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En 5me : Un </a:t>
            </a:r>
            <a:r>
              <a:rPr lang="fr-FR" b="1" i="1" dirty="0">
                <a:solidFill>
                  <a:schemeClr val="tx1"/>
                </a:solidFill>
              </a:rPr>
              <a:t>soutien méthodologique </a:t>
            </a:r>
            <a:r>
              <a:rPr lang="fr-FR" dirty="0">
                <a:solidFill>
                  <a:schemeClr val="tx1"/>
                </a:solidFill>
              </a:rPr>
              <a:t>et </a:t>
            </a:r>
            <a:r>
              <a:rPr lang="fr-FR" b="1" i="1" dirty="0">
                <a:solidFill>
                  <a:schemeClr val="tx1"/>
                </a:solidFill>
              </a:rPr>
              <a:t>acquisition des compétences du socle commun en Sciences </a:t>
            </a:r>
          </a:p>
          <a:p>
            <a:r>
              <a:rPr lang="fr-FR" dirty="0">
                <a:solidFill>
                  <a:schemeClr val="tx1"/>
                </a:solidFill>
              </a:rPr>
              <a:t>En </a:t>
            </a:r>
            <a:r>
              <a:rPr lang="fr-FR" b="1" i="1" dirty="0">
                <a:solidFill>
                  <a:schemeClr val="tx1"/>
                </a:solidFill>
              </a:rPr>
              <a:t>mathématiques</a:t>
            </a:r>
            <a:r>
              <a:rPr lang="fr-FR" dirty="0">
                <a:solidFill>
                  <a:schemeClr val="tx1"/>
                </a:solidFill>
              </a:rPr>
              <a:t>, </a:t>
            </a:r>
            <a:r>
              <a:rPr lang="fr-FR" b="1" i="1" dirty="0">
                <a:solidFill>
                  <a:schemeClr val="tx1"/>
                </a:solidFill>
              </a:rPr>
              <a:t>sciences-physiques</a:t>
            </a:r>
            <a:r>
              <a:rPr lang="fr-FR" dirty="0">
                <a:solidFill>
                  <a:schemeClr val="tx1"/>
                </a:solidFill>
              </a:rPr>
              <a:t> et </a:t>
            </a:r>
            <a:r>
              <a:rPr lang="fr-FR" b="1" i="1" dirty="0">
                <a:solidFill>
                  <a:schemeClr val="tx1"/>
                </a:solidFill>
              </a:rPr>
              <a:t>SVT</a:t>
            </a:r>
            <a:r>
              <a:rPr lang="fr-FR" dirty="0">
                <a:solidFill>
                  <a:schemeClr val="tx1"/>
                </a:solidFill>
              </a:rPr>
              <a:t>, 30 min par semaine dans l’emploi du temps des élèves. (1h30)</a:t>
            </a:r>
          </a:p>
          <a:p>
            <a:r>
              <a:rPr lang="fr-FR" dirty="0">
                <a:solidFill>
                  <a:schemeClr val="tx1"/>
                </a:solidFill>
              </a:rPr>
              <a:t>En </a:t>
            </a:r>
            <a:r>
              <a:rPr lang="fr-FR" b="1" i="1" dirty="0">
                <a:solidFill>
                  <a:schemeClr val="tx1"/>
                </a:solidFill>
              </a:rPr>
              <a:t>sciences expérimentales</a:t>
            </a:r>
            <a:r>
              <a:rPr lang="fr-FR" dirty="0">
                <a:solidFill>
                  <a:schemeClr val="tx1"/>
                </a:solidFill>
              </a:rPr>
              <a:t>, 2 créneaux supplémentaires de 45 min en ½ groupes comme pour les TP.</a:t>
            </a:r>
          </a:p>
          <a:p>
            <a:r>
              <a:rPr lang="fr-FR" dirty="0">
                <a:solidFill>
                  <a:schemeClr val="tx1"/>
                </a:solidFill>
              </a:rPr>
              <a:t>En </a:t>
            </a:r>
            <a:r>
              <a:rPr lang="fr-FR" b="1" i="1" dirty="0">
                <a:solidFill>
                  <a:schemeClr val="tx1"/>
                </a:solidFill>
              </a:rPr>
              <a:t>mathématiques</a:t>
            </a:r>
            <a:r>
              <a:rPr lang="fr-FR" dirty="0">
                <a:solidFill>
                  <a:schemeClr val="tx1"/>
                </a:solidFill>
              </a:rPr>
              <a:t>, le professeur a 30 min supplémentaires dans son temps de cours en classe qu’il devra dédier à l’AP.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797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0959" y="911087"/>
            <a:ext cx="10089805" cy="4787348"/>
          </a:xfrm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En quatrième : Un </a:t>
            </a:r>
            <a:r>
              <a:rPr lang="fr-FR" b="1" i="1" dirty="0">
                <a:solidFill>
                  <a:schemeClr val="tx1"/>
                </a:solidFill>
              </a:rPr>
              <a:t>renforcement</a:t>
            </a:r>
            <a:r>
              <a:rPr lang="fr-FR" dirty="0">
                <a:solidFill>
                  <a:schemeClr val="tx1"/>
                </a:solidFill>
              </a:rPr>
              <a:t> et </a:t>
            </a:r>
            <a:r>
              <a:rPr lang="fr-FR" b="1" i="1" dirty="0">
                <a:solidFill>
                  <a:schemeClr val="tx1"/>
                </a:solidFill>
              </a:rPr>
              <a:t>perfectionnement</a:t>
            </a:r>
            <a:r>
              <a:rPr lang="fr-FR" dirty="0">
                <a:solidFill>
                  <a:schemeClr val="tx1"/>
                </a:solidFill>
              </a:rPr>
              <a:t> des compétences du socle commun en </a:t>
            </a:r>
            <a:r>
              <a:rPr lang="fr-FR" b="1" i="1" dirty="0">
                <a:solidFill>
                  <a:schemeClr val="tx1"/>
                </a:solidFill>
              </a:rPr>
              <a:t>Sciences</a:t>
            </a:r>
          </a:p>
          <a:p>
            <a:r>
              <a:rPr lang="fr-FR" dirty="0">
                <a:solidFill>
                  <a:schemeClr val="tx1"/>
                </a:solidFill>
              </a:rPr>
              <a:t>En </a:t>
            </a:r>
            <a:r>
              <a:rPr lang="fr-FR" b="1" i="1" dirty="0">
                <a:solidFill>
                  <a:schemeClr val="tx1"/>
                </a:solidFill>
              </a:rPr>
              <a:t>mathématiques</a:t>
            </a:r>
            <a:r>
              <a:rPr lang="fr-FR" dirty="0">
                <a:solidFill>
                  <a:schemeClr val="tx1"/>
                </a:solidFill>
              </a:rPr>
              <a:t>, </a:t>
            </a:r>
            <a:r>
              <a:rPr lang="fr-FR" b="1" i="1" dirty="0">
                <a:solidFill>
                  <a:schemeClr val="tx1"/>
                </a:solidFill>
              </a:rPr>
              <a:t>sciences-physiques</a:t>
            </a:r>
            <a:r>
              <a:rPr lang="fr-FR" dirty="0">
                <a:solidFill>
                  <a:schemeClr val="tx1"/>
                </a:solidFill>
              </a:rPr>
              <a:t> et </a:t>
            </a:r>
            <a:r>
              <a:rPr lang="fr-FR" b="1" i="1" dirty="0">
                <a:solidFill>
                  <a:schemeClr val="tx1"/>
                </a:solidFill>
              </a:rPr>
              <a:t>SVT</a:t>
            </a:r>
            <a:r>
              <a:rPr lang="fr-FR" dirty="0">
                <a:solidFill>
                  <a:schemeClr val="tx1"/>
                </a:solidFill>
              </a:rPr>
              <a:t>, 30 min par semaine dans l’emploi du temps des élèves. (1h30)</a:t>
            </a:r>
          </a:p>
          <a:p>
            <a:r>
              <a:rPr lang="fr-FR" dirty="0">
                <a:solidFill>
                  <a:schemeClr val="tx1"/>
                </a:solidFill>
              </a:rPr>
              <a:t>En </a:t>
            </a:r>
            <a:r>
              <a:rPr lang="fr-FR" b="1" i="1" dirty="0">
                <a:solidFill>
                  <a:schemeClr val="tx1"/>
                </a:solidFill>
              </a:rPr>
              <a:t>sciences expérimentales</a:t>
            </a:r>
            <a:r>
              <a:rPr lang="fr-FR" dirty="0">
                <a:solidFill>
                  <a:schemeClr val="tx1"/>
                </a:solidFill>
              </a:rPr>
              <a:t>, 2 créneaux supplémentaires de 45 min en ½ groupes comme pour les TP.</a:t>
            </a:r>
          </a:p>
          <a:p>
            <a:r>
              <a:rPr lang="fr-FR" dirty="0">
                <a:solidFill>
                  <a:schemeClr val="tx1"/>
                </a:solidFill>
              </a:rPr>
              <a:t>En </a:t>
            </a:r>
            <a:r>
              <a:rPr lang="fr-FR" b="1" i="1" dirty="0">
                <a:solidFill>
                  <a:schemeClr val="tx1"/>
                </a:solidFill>
              </a:rPr>
              <a:t>mathématiques</a:t>
            </a:r>
            <a:r>
              <a:rPr lang="fr-FR" dirty="0">
                <a:solidFill>
                  <a:schemeClr val="tx1"/>
                </a:solidFill>
              </a:rPr>
              <a:t>, le professeur a 30 min supplémentaires dans son temps de cours en classe qu’il devra dédier à l’AP. (par exemple un créneau tous les 15 jours)</a:t>
            </a:r>
          </a:p>
          <a:p>
            <a:endParaRPr lang="fr-FR" b="1" i="1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660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07064" y="1388165"/>
            <a:ext cx="8534400" cy="3615267"/>
          </a:xfrm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En troisième, un soutien, renforcement et perfectionnement dans les trois </a:t>
            </a:r>
            <a:r>
              <a:rPr lang="fr-FR" b="1" i="1" dirty="0">
                <a:solidFill>
                  <a:schemeClr val="tx1"/>
                </a:solidFill>
              </a:rPr>
              <a:t>matières du brevet</a:t>
            </a:r>
            <a:r>
              <a:rPr lang="fr-FR" dirty="0">
                <a:solidFill>
                  <a:schemeClr val="tx1"/>
                </a:solidFill>
              </a:rPr>
              <a:t>.</a:t>
            </a:r>
          </a:p>
          <a:p>
            <a:r>
              <a:rPr lang="fr-FR" dirty="0">
                <a:solidFill>
                  <a:schemeClr val="tx1"/>
                </a:solidFill>
              </a:rPr>
              <a:t>En </a:t>
            </a:r>
            <a:r>
              <a:rPr lang="fr-FR" b="1" i="1" dirty="0">
                <a:solidFill>
                  <a:schemeClr val="tx1"/>
                </a:solidFill>
              </a:rPr>
              <a:t>français</a:t>
            </a:r>
            <a:r>
              <a:rPr lang="fr-FR" dirty="0">
                <a:solidFill>
                  <a:schemeClr val="tx1"/>
                </a:solidFill>
              </a:rPr>
              <a:t>, </a:t>
            </a:r>
            <a:r>
              <a:rPr lang="fr-FR" b="1" i="1" dirty="0">
                <a:solidFill>
                  <a:schemeClr val="tx1"/>
                </a:solidFill>
              </a:rPr>
              <a:t>histoire-géographie</a:t>
            </a:r>
            <a:r>
              <a:rPr lang="fr-FR" dirty="0">
                <a:solidFill>
                  <a:schemeClr val="tx1"/>
                </a:solidFill>
              </a:rPr>
              <a:t> et </a:t>
            </a:r>
            <a:r>
              <a:rPr lang="fr-FR" b="1" i="1" dirty="0">
                <a:solidFill>
                  <a:schemeClr val="tx1"/>
                </a:solidFill>
              </a:rPr>
              <a:t>mathématiques</a:t>
            </a:r>
            <a:r>
              <a:rPr lang="fr-FR" dirty="0">
                <a:solidFill>
                  <a:schemeClr val="tx1"/>
                </a:solidFill>
              </a:rPr>
              <a:t> 30 min supplémentaires sur le temps de cours en classe à consacrer à l’AP.</a:t>
            </a:r>
          </a:p>
          <a:p>
            <a:r>
              <a:rPr lang="fr-FR" dirty="0">
                <a:solidFill>
                  <a:schemeClr val="tx1"/>
                </a:solidFill>
              </a:rPr>
              <a:t>Les créneaux ne sont pas notifiés sur l’emploi du temps, le professeur des matières concernées choisi quand il consacre son temps en classe à l’accompagnement personnalisé</a:t>
            </a:r>
          </a:p>
        </p:txBody>
      </p:sp>
    </p:spTree>
    <p:extLst>
      <p:ext uri="{BB962C8B-B14F-4D97-AF65-F5344CB8AC3E}">
        <p14:creationId xmlns:p14="http://schemas.microsoft.com/office/powerpoint/2010/main" val="2835640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5273" y="1770636"/>
            <a:ext cx="8534400" cy="1507067"/>
          </a:xfrm>
        </p:spPr>
        <p:txBody>
          <a:bodyPr/>
          <a:lstStyle/>
          <a:p>
            <a:r>
              <a:rPr lang="fr-FR" dirty="0"/>
              <a:t>Enseignements pratiques interdisciplinaires</a:t>
            </a:r>
          </a:p>
        </p:txBody>
      </p:sp>
    </p:spTree>
    <p:extLst>
      <p:ext uri="{BB962C8B-B14F-4D97-AF65-F5344CB8AC3E}">
        <p14:creationId xmlns:p14="http://schemas.microsoft.com/office/powerpoint/2010/main" val="482156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Choix parmi 8 thèmes</a:t>
            </a:r>
          </a:p>
          <a:p>
            <a:r>
              <a:rPr lang="fr-FR" dirty="0">
                <a:solidFill>
                  <a:schemeClr val="tx1"/>
                </a:solidFill>
              </a:rPr>
              <a:t>Projets interdisciplinaires</a:t>
            </a:r>
          </a:p>
          <a:p>
            <a:r>
              <a:rPr lang="fr-FR" dirty="0">
                <a:solidFill>
                  <a:schemeClr val="tx1"/>
                </a:solidFill>
              </a:rPr>
              <a:t>2 EPI par classes de 5me, 4me et 3me</a:t>
            </a:r>
          </a:p>
          <a:p>
            <a:r>
              <a:rPr lang="fr-FR" dirty="0">
                <a:solidFill>
                  <a:schemeClr val="tx1"/>
                </a:solidFill>
              </a:rPr>
              <a:t>Evaluation au DNB </a:t>
            </a:r>
          </a:p>
        </p:txBody>
      </p:sp>
    </p:spTree>
    <p:extLst>
      <p:ext uri="{BB962C8B-B14F-4D97-AF65-F5344CB8AC3E}">
        <p14:creationId xmlns:p14="http://schemas.microsoft.com/office/powerpoint/2010/main" val="2935494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6160" y="273141"/>
            <a:ext cx="8534400" cy="1507067"/>
          </a:xfrm>
        </p:spPr>
        <p:txBody>
          <a:bodyPr/>
          <a:lstStyle/>
          <a:p>
            <a:r>
              <a:rPr lang="fr-FR" dirty="0"/>
              <a:t>Les huit thématiques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6734" y="1547192"/>
            <a:ext cx="8804344" cy="4323521"/>
          </a:xfrm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- Corps, santé, bien-être et sécurité</a:t>
            </a:r>
          </a:p>
          <a:p>
            <a:r>
              <a:rPr lang="fr-FR" dirty="0">
                <a:solidFill>
                  <a:schemeClr val="tx1"/>
                </a:solidFill>
              </a:rPr>
              <a:t>- Culture et création artistiques</a:t>
            </a:r>
          </a:p>
          <a:p>
            <a:r>
              <a:rPr lang="fr-FR" dirty="0">
                <a:solidFill>
                  <a:schemeClr val="tx1"/>
                </a:solidFill>
              </a:rPr>
              <a:t>- Transition écologique et développement durable</a:t>
            </a:r>
          </a:p>
          <a:p>
            <a:r>
              <a:rPr lang="fr-FR" dirty="0">
                <a:solidFill>
                  <a:schemeClr val="tx1"/>
                </a:solidFill>
              </a:rPr>
              <a:t>- Information, communication, citoyenneté</a:t>
            </a:r>
          </a:p>
          <a:p>
            <a:r>
              <a:rPr lang="fr-FR" dirty="0">
                <a:solidFill>
                  <a:schemeClr val="tx1"/>
                </a:solidFill>
              </a:rPr>
              <a:t>- Langues et cultures de l'Antiquité</a:t>
            </a:r>
          </a:p>
          <a:p>
            <a:r>
              <a:rPr lang="fr-FR" dirty="0">
                <a:solidFill>
                  <a:schemeClr val="tx1"/>
                </a:solidFill>
              </a:rPr>
              <a:t>- Langues et cultures étrangères ou, le cas échéant, régionales</a:t>
            </a:r>
          </a:p>
          <a:p>
            <a:r>
              <a:rPr lang="fr-FR" dirty="0">
                <a:solidFill>
                  <a:schemeClr val="tx1"/>
                </a:solidFill>
              </a:rPr>
              <a:t>- Monde économique et professionnel</a:t>
            </a:r>
          </a:p>
          <a:p>
            <a:r>
              <a:rPr lang="fr-FR" dirty="0">
                <a:solidFill>
                  <a:schemeClr val="tx1"/>
                </a:solidFill>
              </a:rPr>
              <a:t>- Sciences, technologie et société</a:t>
            </a:r>
          </a:p>
          <a:p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114386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339</TotalTime>
  <Words>628</Words>
  <Application>Microsoft Office PowerPoint</Application>
  <PresentationFormat>Grand écran</PresentationFormat>
  <Paragraphs>51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6" baseType="lpstr">
      <vt:lpstr>Century Gothic</vt:lpstr>
      <vt:lpstr>Wingdings 3</vt:lpstr>
      <vt:lpstr>Secteur</vt:lpstr>
      <vt:lpstr>Mise en place de la réforme des collèges à saint augustin</vt:lpstr>
      <vt:lpstr>Présentation PowerPoint</vt:lpstr>
      <vt:lpstr>Un accompagnement personnalisé thématisé par niveau de classe </vt:lpstr>
      <vt:lpstr>Présentation PowerPoint</vt:lpstr>
      <vt:lpstr>Présentation PowerPoint</vt:lpstr>
      <vt:lpstr>Présentation PowerPoint</vt:lpstr>
      <vt:lpstr>Enseignements pratiques interdisciplinaires</vt:lpstr>
      <vt:lpstr>Présentation PowerPoint</vt:lpstr>
      <vt:lpstr>Les huit thématiques</vt:lpstr>
      <vt:lpstr>Deux thématiques par niveau de classes</vt:lpstr>
      <vt:lpstr>Niveau cinquième</vt:lpstr>
      <vt:lpstr>Niveau quatrième</vt:lpstr>
      <vt:lpstr>Niveau troisième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Mise en place de la réforme des collèges à saint augustin</dc:title>
  <dc:creator>Camille Bleuse</dc:creator>
  <cp:lastModifiedBy>Camille Bleuse</cp:lastModifiedBy>
  <cp:revision>21</cp:revision>
  <dcterms:created xsi:type="dcterms:W3CDTF">2016-08-30T15:01:06Z</dcterms:created>
  <dcterms:modified xsi:type="dcterms:W3CDTF">2016-09-29T12:22:45Z</dcterms:modified>
</cp:coreProperties>
</file>