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8" r:id="rId2"/>
    <p:sldId id="259" r:id="rId3"/>
    <p:sldId id="260" r:id="rId4"/>
    <p:sldId id="262" r:id="rId5"/>
    <p:sldId id="261" r:id="rId6"/>
    <p:sldId id="264" r:id="rId7"/>
    <p:sldId id="263" r:id="rId8"/>
  </p:sldIdLst>
  <p:sldSz cx="12192000" cy="6858000"/>
  <p:notesSz cx="7053263" cy="10180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509032"/>
          </a:xfrm>
          <a:prstGeom prst="rect">
            <a:avLst/>
          </a:prstGeom>
        </p:spPr>
        <p:txBody>
          <a:bodyPr vert="horz" lIns="98472" tIns="49236" rIns="98472" bIns="49236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509032"/>
          </a:xfrm>
          <a:prstGeom prst="rect">
            <a:avLst/>
          </a:prstGeom>
        </p:spPr>
        <p:txBody>
          <a:bodyPr vert="horz" lIns="98472" tIns="49236" rIns="98472" bIns="49236" rtlCol="0"/>
          <a:lstStyle>
            <a:lvl1pPr algn="r">
              <a:defRPr sz="1300"/>
            </a:lvl1pPr>
          </a:lstStyle>
          <a:p>
            <a:fld id="{7B218443-AED0-42E6-BEFE-15C917D828A4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669839"/>
            <a:ext cx="3056414" cy="509032"/>
          </a:xfrm>
          <a:prstGeom prst="rect">
            <a:avLst/>
          </a:prstGeom>
        </p:spPr>
        <p:txBody>
          <a:bodyPr vert="horz" lIns="98472" tIns="49236" rIns="98472" bIns="49236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95217" y="9669839"/>
            <a:ext cx="3056414" cy="509032"/>
          </a:xfrm>
          <a:prstGeom prst="rect">
            <a:avLst/>
          </a:prstGeom>
        </p:spPr>
        <p:txBody>
          <a:bodyPr vert="horz" lIns="98472" tIns="49236" rIns="98472" bIns="49236" rtlCol="0" anchor="b"/>
          <a:lstStyle>
            <a:lvl1pPr algn="r">
              <a:defRPr sz="1300"/>
            </a:lvl1pPr>
          </a:lstStyle>
          <a:p>
            <a:fld id="{91EAB09F-0BB5-4E7C-AE19-446C0B235E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660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509032"/>
          </a:xfrm>
          <a:prstGeom prst="rect">
            <a:avLst/>
          </a:prstGeom>
        </p:spPr>
        <p:txBody>
          <a:bodyPr vert="horz" lIns="98472" tIns="49236" rIns="98472" bIns="49236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509032"/>
          </a:xfrm>
          <a:prstGeom prst="rect">
            <a:avLst/>
          </a:prstGeom>
        </p:spPr>
        <p:txBody>
          <a:bodyPr vert="horz" lIns="98472" tIns="49236" rIns="98472" bIns="49236" rtlCol="0"/>
          <a:lstStyle>
            <a:lvl1pPr algn="r">
              <a:defRPr sz="1300"/>
            </a:lvl1pPr>
          </a:lstStyle>
          <a:p>
            <a:fld id="{EE5B82FA-139F-4735-99BB-A552352A7706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3350" y="763588"/>
            <a:ext cx="6786563" cy="381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472" tIns="49236" rIns="98472" bIns="49236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5327" y="4835803"/>
            <a:ext cx="5642610" cy="4581287"/>
          </a:xfrm>
          <a:prstGeom prst="rect">
            <a:avLst/>
          </a:prstGeom>
        </p:spPr>
        <p:txBody>
          <a:bodyPr vert="horz" lIns="98472" tIns="49236" rIns="98472" bIns="49236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669839"/>
            <a:ext cx="3056414" cy="509032"/>
          </a:xfrm>
          <a:prstGeom prst="rect">
            <a:avLst/>
          </a:prstGeom>
        </p:spPr>
        <p:txBody>
          <a:bodyPr vert="horz" lIns="98472" tIns="49236" rIns="98472" bIns="49236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95217" y="9669839"/>
            <a:ext cx="3056414" cy="509032"/>
          </a:xfrm>
          <a:prstGeom prst="rect">
            <a:avLst/>
          </a:prstGeom>
        </p:spPr>
        <p:txBody>
          <a:bodyPr vert="horz" lIns="98472" tIns="49236" rIns="98472" bIns="49236" rtlCol="0" anchor="b"/>
          <a:lstStyle>
            <a:lvl1pPr algn="r">
              <a:defRPr sz="1300"/>
            </a:lvl1pPr>
          </a:lstStyle>
          <a:p>
            <a:fld id="{90F6392A-8287-441D-A381-AA78B84481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004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6392A-8287-441D-A381-AA78B844818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7416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6392A-8287-441D-A381-AA78B844818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6392A-8287-441D-A381-AA78B844818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4102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6392A-8287-441D-A381-AA78B844818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1337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6392A-8287-441D-A381-AA78B844818D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2505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6392A-8287-441D-A381-AA78B844818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856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6392A-8287-441D-A381-AA78B844818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396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12192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1FB5-24AB-4DD0-9B2C-646A5803E66F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4358-C989-4A86-8898-4ADF3C381AF0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007889"/>
            <a:ext cx="103632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1FB5-24AB-4DD0-9B2C-646A5803E66F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4358-C989-4A86-8898-4ADF3C381A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1FB5-24AB-4DD0-9B2C-646A5803E66F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4358-C989-4A86-8898-4ADF3C381A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1FB5-24AB-4DD0-9B2C-646A5803E66F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4358-C989-4A86-8898-4ADF3C381AF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10566400" cy="4114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4962526"/>
            <a:ext cx="10513484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1" y="3462339"/>
            <a:ext cx="10513484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1FB5-24AB-4DD0-9B2C-646A5803E66F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4358-C989-4A86-8898-4ADF3C381A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49784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400800" y="1600200"/>
            <a:ext cx="49784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1FB5-24AB-4DD0-9B2C-646A5803E66F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4358-C989-4A86-8898-4ADF3C381A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400800" y="2209800"/>
            <a:ext cx="49784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12800" y="2209800"/>
            <a:ext cx="49784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1600200"/>
            <a:ext cx="49784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1600200"/>
            <a:ext cx="49784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1FB5-24AB-4DD0-9B2C-646A5803E66F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4358-C989-4A86-8898-4ADF3C381A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1FB5-24AB-4DD0-9B2C-646A5803E66F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4358-C989-4A86-8898-4ADF3C381A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1FB5-24AB-4DD0-9B2C-646A5803E66F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4358-C989-4A86-8898-4ADF3C381A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283200" y="1447800"/>
            <a:ext cx="6197600" cy="4267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1447800"/>
            <a:ext cx="39624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6864" y="2547892"/>
            <a:ext cx="39624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1FB5-24AB-4DD0-9B2C-646A5803E66F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4358-C989-4A86-8898-4ADF3C381A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447800"/>
            <a:ext cx="39624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09792" y="1447800"/>
            <a:ext cx="4559808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547891"/>
            <a:ext cx="39624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1FB5-24AB-4DD0-9B2C-646A5803E66F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4358-C989-4A86-8898-4ADF3C381A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1600201"/>
            <a:ext cx="10566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0" y="6356351"/>
            <a:ext cx="20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9F31FB5-24AB-4DD0-9B2C-646A5803E66F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8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58400" y="6356351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29344358-C989-4A86-8898-4ADF3C381AF0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800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Prépa </a:t>
            </a:r>
            <a:r>
              <a:rPr lang="fr-FR" sz="4800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sciences po st augustin</a:t>
            </a:r>
            <a:endParaRPr lang="fr-FR" sz="4800" b="1" i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1026" name="Picture 2" descr="Y:\Dossiers\dm0721-50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55" y="1923371"/>
            <a:ext cx="4363762" cy="290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Espace réservé du contenu 7" descr="logo_lycée.pdf"/>
          <p:cNvPicPr>
            <a:picLocks noGrp="1"/>
          </p:cNvPicPr>
          <p:nvPr>
            <p:ph sz="quarter" idx="1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048" y="1526723"/>
            <a:ext cx="5816446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55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i="1" u="sng" dirty="0" smtClean="0">
                <a:solidFill>
                  <a:srgbClr val="FFC000"/>
                </a:solidFill>
                <a:latin typeface="Calibri" panose="020F0502020204030204" pitchFamily="34" charset="0"/>
              </a:rPr>
              <a:t>Prépa </a:t>
            </a:r>
            <a:r>
              <a:rPr lang="fr-FR" sz="3600" b="1" i="1" u="sng" dirty="0">
                <a:solidFill>
                  <a:srgbClr val="FFC000"/>
                </a:solidFill>
                <a:latin typeface="Calibri" panose="020F0502020204030204" pitchFamily="34" charset="0"/>
              </a:rPr>
              <a:t>sciences po st augustin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b="1" dirty="0" smtClean="0"/>
              <a:t>Deux grands objectifs:</a:t>
            </a:r>
          </a:p>
          <a:p>
            <a:pPr marL="0" indent="0">
              <a:buNone/>
            </a:pPr>
            <a:endParaRPr lang="fr-FR" sz="2400" b="1" dirty="0" smtClean="0"/>
          </a:p>
          <a:p>
            <a:r>
              <a:rPr lang="fr-FR" sz="2400" dirty="0" smtClean="0"/>
              <a:t>Permettre aux élèves de 1</a:t>
            </a:r>
            <a:r>
              <a:rPr lang="fr-FR" sz="2400" baseline="30000" dirty="0" smtClean="0"/>
              <a:t>ère</a:t>
            </a:r>
            <a:r>
              <a:rPr lang="fr-FR" sz="2400" dirty="0" smtClean="0"/>
              <a:t> et Terminale de l’établissement, de préparer les concours d’entrée à Sciences Po et/ou les Institut d’Etudes Politiques (IEP).</a:t>
            </a:r>
          </a:p>
          <a:p>
            <a:r>
              <a:rPr lang="fr-FR" sz="2400" dirty="0" smtClean="0"/>
              <a:t>Une préparation qui permet de solidifier ses compétences, ses connaissances, et ainsi augmenter sa réussite scolaire au baccalauréat.</a:t>
            </a:r>
          </a:p>
          <a:p>
            <a:endParaRPr lang="fr-FR" dirty="0"/>
          </a:p>
        </p:txBody>
      </p:sp>
      <p:pic>
        <p:nvPicPr>
          <p:cNvPr id="6" name="Image 5" descr="logo_lycée.pd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737" y="4089625"/>
            <a:ext cx="3400425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1884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i="1" u="sng" dirty="0" err="1">
                <a:solidFill>
                  <a:srgbClr val="FFC000"/>
                </a:solidFill>
                <a:latin typeface="Calibri" panose="020F0502020204030204" pitchFamily="34" charset="0"/>
              </a:rPr>
              <a:t>PREpa</a:t>
            </a:r>
            <a:r>
              <a:rPr lang="fr-FR" sz="3600" b="1" i="1" u="sng" dirty="0">
                <a:solidFill>
                  <a:srgbClr val="FFC000"/>
                </a:solidFill>
                <a:latin typeface="Calibri" panose="020F0502020204030204" pitchFamily="34" charset="0"/>
              </a:rPr>
              <a:t> sciences po st augustin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b="1" dirty="0" smtClean="0"/>
              <a:t>Une préparation pour quatre concours différents:</a:t>
            </a:r>
          </a:p>
          <a:p>
            <a:pPr marL="0" indent="0">
              <a:buNone/>
            </a:pPr>
            <a:endParaRPr lang="fr-FR" sz="2400" b="1" dirty="0" smtClean="0"/>
          </a:p>
          <a:p>
            <a:r>
              <a:rPr lang="fr-FR" sz="2400" dirty="0" smtClean="0"/>
              <a:t>Sciences Po Paris.</a:t>
            </a:r>
          </a:p>
          <a:p>
            <a:r>
              <a:rPr lang="fr-FR" sz="2400" dirty="0" smtClean="0"/>
              <a:t>Sciences Po Bordeaux.</a:t>
            </a:r>
          </a:p>
          <a:p>
            <a:r>
              <a:rPr lang="fr-FR" sz="2400" dirty="0" smtClean="0"/>
              <a:t>Sciences Po Grenoble.</a:t>
            </a:r>
          </a:p>
          <a:p>
            <a:r>
              <a:rPr lang="fr-FR" sz="2400" dirty="0" smtClean="0"/>
              <a:t>IEP d’Aix</a:t>
            </a:r>
            <a:r>
              <a:rPr lang="fr-FR" sz="2400" dirty="0"/>
              <a:t>, Lille, Lyon, Rennes, Saint-Germain-en-Laye, </a:t>
            </a:r>
            <a:r>
              <a:rPr lang="fr-FR" sz="2400" dirty="0" smtClean="0"/>
              <a:t>Strasbourg et Toulouse.</a:t>
            </a:r>
          </a:p>
          <a:p>
            <a:endParaRPr lang="fr-FR" dirty="0"/>
          </a:p>
        </p:txBody>
      </p:sp>
      <p:pic>
        <p:nvPicPr>
          <p:cNvPr id="6" name="Image 5" descr="logo_lycée.pd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674" y="4342720"/>
            <a:ext cx="3400425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6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i="1" u="sng" dirty="0" smtClean="0">
                <a:solidFill>
                  <a:srgbClr val="FFC000"/>
                </a:solidFill>
                <a:latin typeface="Calibri" panose="020F0502020204030204" pitchFamily="34" charset="0"/>
              </a:rPr>
              <a:t>Prépa </a:t>
            </a:r>
            <a:r>
              <a:rPr lang="fr-FR" sz="3600" b="1" i="1" u="sng" dirty="0">
                <a:solidFill>
                  <a:srgbClr val="FFC000"/>
                </a:solidFill>
                <a:latin typeface="Calibri" panose="020F0502020204030204" pitchFamily="34" charset="0"/>
              </a:rPr>
              <a:t>sciences po st augustin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10566400" cy="4514850"/>
          </a:xfrm>
        </p:spPr>
        <p:txBody>
          <a:bodyPr/>
          <a:lstStyle/>
          <a:p>
            <a:r>
              <a:rPr lang="fr-FR" sz="2400" b="1" dirty="0"/>
              <a:t>Les </a:t>
            </a:r>
            <a:r>
              <a:rPr lang="fr-FR" sz="2400" b="1" dirty="0" smtClean="0"/>
              <a:t>disciplines </a:t>
            </a:r>
            <a:r>
              <a:rPr lang="fr-FR" sz="2400" b="1" dirty="0"/>
              <a:t>enseignées</a:t>
            </a:r>
            <a:r>
              <a:rPr lang="fr-FR" sz="2400" dirty="0"/>
              <a:t>: Histoire, anglais, questions contemporaines</a:t>
            </a:r>
            <a:r>
              <a:rPr lang="fr-FR" sz="2400" dirty="0" smtClean="0"/>
              <a:t>, sciences économiques et sociales, littérature et philosophie, mathématiques.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837324"/>
              </p:ext>
            </p:extLst>
          </p:nvPr>
        </p:nvGraphicFramePr>
        <p:xfrm>
          <a:off x="1135870" y="2591300"/>
          <a:ext cx="9659155" cy="3485653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748849"/>
                <a:gridCol w="6910306"/>
              </a:tblGrid>
              <a:tr h="31197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2800" u="none" strike="noStrike" dirty="0">
                          <a:effectLst/>
                        </a:rPr>
                        <a:t>EPREUVES</a:t>
                      </a:r>
                      <a:endParaRPr lang="fr-F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21272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Sciences Po Paris</a:t>
                      </a:r>
                      <a:endParaRPr lang="fr-FR" sz="20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Dossier de candidature, Entretien, Histoire, langue, option (Mathématiques, Littérature et philosophie ou Sciences économiques et sociales</a:t>
                      </a:r>
                      <a:r>
                        <a:rPr lang="fr-FR" sz="2000" u="none" strike="noStrike" dirty="0" smtClean="0">
                          <a:effectLst/>
                        </a:rPr>
                        <a:t>),</a:t>
                      </a:r>
                      <a:r>
                        <a:rPr lang="fr-FR" sz="2000" u="none" strike="noStrike" baseline="0" dirty="0" smtClean="0">
                          <a:effectLst/>
                        </a:rPr>
                        <a:t> entretien.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1222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Sciences Po Bordeaux</a:t>
                      </a:r>
                      <a:endParaRPr lang="fr-FR" sz="20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Composition sur un thème d'actualité, histoire, langue vivante.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1222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Sciences Po Grenoble</a:t>
                      </a:r>
                      <a:endParaRPr lang="fr-FR" sz="20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Histoire, langue étrangère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1222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IEP de région</a:t>
                      </a:r>
                      <a:endParaRPr lang="fr-FR" sz="20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Histoire, langue vivante, questions contemporaines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81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i="1" u="sng" dirty="0" smtClean="0">
                <a:solidFill>
                  <a:srgbClr val="FFC000"/>
                </a:solidFill>
                <a:latin typeface="Calibri" panose="020F0502020204030204" pitchFamily="34" charset="0"/>
              </a:rPr>
              <a:t>Prépa </a:t>
            </a:r>
            <a:r>
              <a:rPr lang="fr-FR" sz="3600" b="1" i="1" u="sng" dirty="0">
                <a:solidFill>
                  <a:srgbClr val="FFC000"/>
                </a:solidFill>
                <a:latin typeface="Calibri" panose="020F0502020204030204" pitchFamily="34" charset="0"/>
              </a:rPr>
              <a:t>sciences po st augustin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sz="2000" b="1" dirty="0" smtClean="0"/>
              <a:t>Une formation de 114h répartie en 40 heures en 1</a:t>
            </a:r>
            <a:r>
              <a:rPr lang="fr-FR" sz="2000" b="1" baseline="30000" dirty="0" smtClean="0"/>
              <a:t>ère</a:t>
            </a:r>
            <a:r>
              <a:rPr lang="fr-FR" sz="2000" b="1" dirty="0" smtClean="0"/>
              <a:t> et 74 heures en terminale. </a:t>
            </a:r>
          </a:p>
          <a:p>
            <a:pPr marL="0" indent="0">
              <a:buNone/>
            </a:pPr>
            <a:endParaRPr lang="fr-FR" sz="2000" b="1" dirty="0" smtClean="0"/>
          </a:p>
          <a:p>
            <a:pPr marL="0" indent="0">
              <a:buNone/>
            </a:pPr>
            <a:r>
              <a:rPr lang="fr-FR" sz="2000" b="1" dirty="0" smtClean="0"/>
              <a:t>Planning prévisionnel :</a:t>
            </a:r>
          </a:p>
          <a:p>
            <a:pPr marL="0" indent="0">
              <a:buNone/>
            </a:pPr>
            <a:endParaRPr lang="fr-FR" sz="2000" b="1" dirty="0" smtClean="0"/>
          </a:p>
          <a:p>
            <a:r>
              <a:rPr lang="fr-FR" sz="2000" dirty="0" smtClean="0"/>
              <a:t>Classe de première : cours les samedis matins de 8h30 à 12h30 du 20 janvier 2018 au 19 mai 2018.</a:t>
            </a:r>
          </a:p>
          <a:p>
            <a:r>
              <a:rPr lang="fr-FR" sz="2000" dirty="0" smtClean="0"/>
              <a:t>Classe de terminale: cours les samedis matins de 8h30 à 12h30 du 7 octobre 2017 au 19 mai 2018. Deux périodes de stages en période hors-scolaire: du 23 au 25 octobre 2017  et du 17 au 19 avril 2018 plus concours blancs et préparations à l’entretien</a:t>
            </a:r>
            <a:r>
              <a:rPr lang="fr-FR" dirty="0" smtClean="0"/>
              <a:t>.</a:t>
            </a:r>
          </a:p>
        </p:txBody>
      </p:sp>
      <p:pic>
        <p:nvPicPr>
          <p:cNvPr id="6" name="Image 5" descr="logo_lycée.pd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338" y="4212091"/>
            <a:ext cx="3400425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97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i="1" u="sng" dirty="0" smtClean="0">
                <a:solidFill>
                  <a:srgbClr val="FFC000"/>
                </a:solidFill>
                <a:latin typeface="Calibri" panose="020F0502020204030204" pitchFamily="34" charset="0"/>
              </a:rPr>
              <a:t>Prépa </a:t>
            </a:r>
            <a:r>
              <a:rPr lang="fr-FR" sz="3600" b="1" i="1" u="sng" dirty="0">
                <a:solidFill>
                  <a:srgbClr val="FFC000"/>
                </a:solidFill>
                <a:latin typeface="Calibri" panose="020F0502020204030204" pitchFamily="34" charset="0"/>
              </a:rPr>
              <a:t>sciences po st augustin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 smtClean="0"/>
              <a:t>Les tarifs :</a:t>
            </a:r>
          </a:p>
          <a:p>
            <a:pPr marL="0" indent="0">
              <a:buNone/>
            </a:pPr>
            <a:endParaRPr lang="fr-FR" sz="2400" b="1" dirty="0" smtClean="0"/>
          </a:p>
          <a:p>
            <a:r>
              <a:rPr lang="fr-FR" sz="2400" dirty="0" smtClean="0"/>
              <a:t>Pour les élèves de première (2017-2018 et 2018-2019) : 114 heures de cours pour un coût estimé de 1600 € (environ 14 € de l’heure).</a:t>
            </a:r>
          </a:p>
          <a:p>
            <a:r>
              <a:rPr lang="fr-FR" sz="2400" dirty="0" smtClean="0"/>
              <a:t>Pour les élèves de terminale (2017-2018) : 74 heures de cours pour un coût estimé à de 1050 € (environ 14 € de l’heure).</a:t>
            </a:r>
            <a:endParaRPr lang="fr-FR" sz="2400" dirty="0"/>
          </a:p>
        </p:txBody>
      </p:sp>
      <p:pic>
        <p:nvPicPr>
          <p:cNvPr id="6" name="Image 5" descr="logo_lycée.pd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873" y="3958998"/>
            <a:ext cx="3400425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i="1" u="sng" dirty="0" smtClean="0">
                <a:solidFill>
                  <a:srgbClr val="FFC000"/>
                </a:solidFill>
                <a:latin typeface="Calibri" panose="020F0502020204030204" pitchFamily="34" charset="0"/>
              </a:rPr>
              <a:t>Prépa </a:t>
            </a:r>
            <a:r>
              <a:rPr lang="fr-FR" sz="3600" b="1" i="1" u="sng" dirty="0">
                <a:solidFill>
                  <a:srgbClr val="FFC000"/>
                </a:solidFill>
                <a:latin typeface="Calibri" panose="020F0502020204030204" pitchFamily="34" charset="0"/>
              </a:rPr>
              <a:t>sciences po st augustin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2800" b="1" dirty="0"/>
          </a:p>
          <a:p>
            <a:r>
              <a:rPr lang="fr-FR" sz="2800" b="1" dirty="0" smtClean="0"/>
              <a:t>Notre volonté</a:t>
            </a:r>
            <a:r>
              <a:rPr lang="fr-FR" sz="2800" dirty="0" smtClean="0"/>
              <a:t>: permettre à chaque élève de trouver dans notre établissement, les moyens de sa réussite d’aujourd’hui et de demain, grâce à un accompagnement personnalisé.</a:t>
            </a:r>
            <a:endParaRPr lang="fr-FR" sz="2800" dirty="0"/>
          </a:p>
        </p:txBody>
      </p:sp>
      <p:pic>
        <p:nvPicPr>
          <p:cNvPr id="6" name="Image 5" descr="logo_lycée.pd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602" y="3893684"/>
            <a:ext cx="3400425" cy="1895475"/>
          </a:xfrm>
          <a:prstGeom prst="rect">
            <a:avLst/>
          </a:prstGeom>
        </p:spPr>
      </p:pic>
      <p:pic>
        <p:nvPicPr>
          <p:cNvPr id="7" name="Picture 2" descr="Y:\Dossiers\dm0721-504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133" y="3713933"/>
            <a:ext cx="2921681" cy="1948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63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134</TotalTime>
  <Words>388</Words>
  <Application>Microsoft Office PowerPoint</Application>
  <PresentationFormat>Personnalisé</PresentationFormat>
  <Paragraphs>46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Horizon</vt:lpstr>
      <vt:lpstr>Prépa sciences po st augustin</vt:lpstr>
      <vt:lpstr>Prépa sciences po st augustin</vt:lpstr>
      <vt:lpstr>PREpa sciences po st augustin</vt:lpstr>
      <vt:lpstr>Prépa sciences po st augustin</vt:lpstr>
      <vt:lpstr>Prépa sciences po st augustin</vt:lpstr>
      <vt:lpstr>Prépa sciences po st augustin</vt:lpstr>
      <vt:lpstr>Prépa sciences po st augustin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CHAUVIN</dc:creator>
  <cp:lastModifiedBy>service-educatif</cp:lastModifiedBy>
  <cp:revision>19</cp:revision>
  <cp:lastPrinted>2017-09-28T15:21:20Z</cp:lastPrinted>
  <dcterms:created xsi:type="dcterms:W3CDTF">2017-09-23T12:30:21Z</dcterms:created>
  <dcterms:modified xsi:type="dcterms:W3CDTF">2017-11-15T07:52:09Z</dcterms:modified>
</cp:coreProperties>
</file>