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4" r:id="rId7"/>
    <p:sldId id="260" r:id="rId8"/>
    <p:sldId id="261"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youtube.com/watch?v=MduMjuxuIac" TargetMode="External"/><Relationship Id="rId3" Type="http://schemas.openxmlformats.org/officeDocument/2006/relationships/hyperlink" Target="https://en.wikipedia.org/wiki/Tumbling_(gymnastics)" TargetMode="External"/><Relationship Id="rId7" Type="http://schemas.openxmlformats.org/officeDocument/2006/relationships/hyperlink" Target="https://en.wikipedia.org/wiki/List_of_cheerleading_stunts" TargetMode="External"/><Relationship Id="rId2" Type="http://schemas.openxmlformats.org/officeDocument/2006/relationships/hyperlink" Target="https://en.wikipedia.org/wiki/Physical_activity" TargetMode="External"/><Relationship Id="rId1" Type="http://schemas.openxmlformats.org/officeDocument/2006/relationships/slideLayout" Target="../slideLayouts/slideLayout2.xml"/><Relationship Id="rId6" Type="http://schemas.openxmlformats.org/officeDocument/2006/relationships/hyperlink" Target="https://en.wikipedia.org/wiki/Cheering" TargetMode="External"/><Relationship Id="rId5" Type="http://schemas.openxmlformats.org/officeDocument/2006/relationships/hyperlink" Target="https://en.wikipedia.org/wiki/List_of_cheerleading_jumps" TargetMode="External"/><Relationship Id="rId4" Type="http://schemas.openxmlformats.org/officeDocument/2006/relationships/hyperlink" Target="https://en.wikipedia.org/wiki/Danc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Fraternities_and_sororities" TargetMode="External"/><Relationship Id="rId2" Type="http://schemas.openxmlformats.org/officeDocument/2006/relationships/hyperlink" Target="https://en.wikipedia.org/wiki/Princeton_University"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Cheerleading_uniform" TargetMode="External"/><Relationship Id="rId7" Type="http://schemas.openxmlformats.org/officeDocument/2006/relationships/hyperlink" Target="https://en.wikipedia.org/wiki/CBS" TargetMode="External"/><Relationship Id="rId2" Type="http://schemas.openxmlformats.org/officeDocument/2006/relationships/hyperlink" Target="https://en.wikipedia.org/wiki/Southern_Methodist_University" TargetMode="External"/><Relationship Id="rId1" Type="http://schemas.openxmlformats.org/officeDocument/2006/relationships/slideLayout" Target="../slideLayouts/slideLayout2.xml"/><Relationship Id="rId6" Type="http://schemas.openxmlformats.org/officeDocument/2006/relationships/hyperlink" Target="https://en.wikipedia.org/wiki/Collegiate_Cheerleading_Championships" TargetMode="External"/><Relationship Id="rId5" Type="http://schemas.openxmlformats.org/officeDocument/2006/relationships/hyperlink" Target="https://en.wikipedia.org/wiki/Pom-pon" TargetMode="External"/><Relationship Id="rId4" Type="http://schemas.openxmlformats.org/officeDocument/2006/relationships/hyperlink" Target="https://en.wikipedia.org/wiki/Herki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Professional_basketball" TargetMode="External"/><Relationship Id="rId2" Type="http://schemas.openxmlformats.org/officeDocument/2006/relationships/hyperlink" Target="https://en.wikipedia.org/wiki/National_Basketball_Association" TargetMode="External"/><Relationship Id="rId1" Type="http://schemas.openxmlformats.org/officeDocument/2006/relationships/slideLayout" Target="../slideLayouts/slideLayout2.xml"/><Relationship Id="rId5" Type="http://schemas.openxmlformats.org/officeDocument/2006/relationships/hyperlink" Target="https://en.wikipedia.org/wiki/Cheerleading" TargetMode="External"/><Relationship Id="rId4" Type="http://schemas.openxmlformats.org/officeDocument/2006/relationships/hyperlink" Target="https://en.wikipedia.org/wiki/Dance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fficher l'image d'origine"/>
          <p:cNvPicPr>
            <a:picLocks noChangeAspect="1" noChangeArrowheads="1"/>
          </p:cNvPicPr>
          <p:nvPr/>
        </p:nvPicPr>
        <p:blipFill>
          <a:blip r:embed="rId2" cstate="print"/>
          <a:srcRect/>
          <a:stretch>
            <a:fillRect/>
          </a:stretch>
        </p:blipFill>
        <p:spPr bwMode="auto">
          <a:xfrm>
            <a:off x="152400" y="1219200"/>
            <a:ext cx="8667750" cy="4953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Afficher l'image d'origine"/>
          <p:cNvPicPr>
            <a:picLocks noChangeAspect="1" noChangeArrowheads="1"/>
          </p:cNvPicPr>
          <p:nvPr/>
        </p:nvPicPr>
        <p:blipFill>
          <a:blip r:embed="rId2" cstate="print"/>
          <a:srcRect/>
          <a:stretch>
            <a:fillRect/>
          </a:stretch>
        </p:blipFill>
        <p:spPr bwMode="auto">
          <a:xfrm>
            <a:off x="457200" y="762000"/>
            <a:ext cx="8179194" cy="5105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457200"/>
            <a:ext cx="8229600" cy="6019800"/>
          </a:xfrm>
        </p:spPr>
        <p:txBody>
          <a:bodyPr>
            <a:normAutofit fontScale="85000" lnSpcReduction="20000"/>
          </a:bodyPr>
          <a:lstStyle/>
          <a:p>
            <a:r>
              <a:rPr lang="en-US" b="1" dirty="0" smtClean="0"/>
              <a:t>Cheerleading</a:t>
            </a:r>
            <a:r>
              <a:rPr lang="en-US" dirty="0" smtClean="0"/>
              <a:t> ranges from yelling to intense </a:t>
            </a:r>
            <a:r>
              <a:rPr lang="en-US" dirty="0" smtClean="0">
                <a:hlinkClick r:id="rId2" tooltip="Physical activity"/>
              </a:rPr>
              <a:t>physical activity</a:t>
            </a:r>
            <a:r>
              <a:rPr lang="en-US" dirty="0" smtClean="0"/>
              <a:t> for sports team motivation, audience entertainment or competition based upon organized routines. The routines usually range anywhere from one to three minutes, which may contain many components of </a:t>
            </a:r>
            <a:r>
              <a:rPr lang="en-US" dirty="0" smtClean="0">
                <a:hlinkClick r:id="rId3" tooltip="Tumbling (gymnastics)"/>
              </a:rPr>
              <a:t>tumbling</a:t>
            </a:r>
            <a:r>
              <a:rPr lang="en-US" dirty="0" smtClean="0"/>
              <a:t>, </a:t>
            </a:r>
            <a:r>
              <a:rPr lang="en-US" dirty="0" smtClean="0">
                <a:hlinkClick r:id="rId4" tooltip="Dance"/>
              </a:rPr>
              <a:t>dance</a:t>
            </a:r>
            <a:r>
              <a:rPr lang="en-US" dirty="0" smtClean="0"/>
              <a:t>, </a:t>
            </a:r>
            <a:r>
              <a:rPr lang="en-US" dirty="0" smtClean="0">
                <a:hlinkClick r:id="rId5" tooltip="List of cheerleading jumps"/>
              </a:rPr>
              <a:t>jumps</a:t>
            </a:r>
            <a:r>
              <a:rPr lang="en-US" dirty="0" smtClean="0"/>
              <a:t>, </a:t>
            </a:r>
            <a:r>
              <a:rPr lang="en-US" dirty="0" smtClean="0">
                <a:hlinkClick r:id="rId6" tooltip="Cheering"/>
              </a:rPr>
              <a:t>cheers</a:t>
            </a:r>
            <a:r>
              <a:rPr lang="en-US" dirty="0" smtClean="0"/>
              <a:t> and </a:t>
            </a:r>
            <a:r>
              <a:rPr lang="en-US" dirty="0" smtClean="0">
                <a:hlinkClick r:id="rId7" tooltip="List of cheerleading stunts"/>
              </a:rPr>
              <a:t>stunting</a:t>
            </a:r>
            <a:r>
              <a:rPr lang="en-US" dirty="0" smtClean="0"/>
              <a:t> in order to direct spectators of events to cheer for sports teams at games or to participate in cheerleading competitions. </a:t>
            </a:r>
            <a:endParaRPr lang="en-US" dirty="0" smtClean="0"/>
          </a:p>
          <a:p>
            <a:r>
              <a:rPr lang="en-US" dirty="0" smtClean="0"/>
              <a:t>The </a:t>
            </a:r>
            <a:r>
              <a:rPr lang="en-US" dirty="0" smtClean="0"/>
              <a:t>yellers, dancers and athletes involved in cheerleading are called </a:t>
            </a:r>
            <a:r>
              <a:rPr lang="en-US" b="1" dirty="0" smtClean="0"/>
              <a:t>cheerleaders</a:t>
            </a:r>
            <a:r>
              <a:rPr lang="en-US" dirty="0" smtClean="0"/>
              <a:t>. Cheerleading originated in the United States, and remains predominantly American, with an estimated 1.5 million participants in all-star cheerleading. </a:t>
            </a:r>
            <a:endParaRPr lang="en-US" dirty="0" smtClean="0"/>
          </a:p>
          <a:p>
            <a:pPr>
              <a:buNone/>
            </a:pPr>
            <a:endParaRPr lang="en-US" dirty="0" smtClean="0"/>
          </a:p>
          <a:p>
            <a:pPr>
              <a:buNone/>
            </a:pPr>
            <a:r>
              <a:rPr lang="fr-FR" dirty="0" smtClean="0">
                <a:hlinkClick r:id="rId8"/>
              </a:rPr>
              <a:t>https://</a:t>
            </a:r>
            <a:r>
              <a:rPr lang="fr-FR" dirty="0" smtClean="0">
                <a:hlinkClick r:id="rId8"/>
              </a:rPr>
              <a:t>www.youtube.com/watch?v=MduMjuxuIac</a:t>
            </a:r>
            <a:endParaRPr lang="fr-FR" dirty="0" smtClean="0"/>
          </a:p>
          <a:p>
            <a:pPr>
              <a:buNone/>
            </a:pPr>
            <a:r>
              <a:rPr lang="fr-FR" dirty="0" smtClean="0"/>
              <a:t>https://www.youtube.com/watch?v=4vpzifkoZHI</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fficher l'image d'origine"/>
          <p:cNvPicPr>
            <a:picLocks noChangeAspect="1" noChangeArrowheads="1"/>
          </p:cNvPicPr>
          <p:nvPr/>
        </p:nvPicPr>
        <p:blipFill>
          <a:blip r:embed="rId2" cstate="print"/>
          <a:srcRect/>
          <a:stretch>
            <a:fillRect/>
          </a:stretch>
        </p:blipFill>
        <p:spPr bwMode="auto">
          <a:xfrm>
            <a:off x="2590800" y="0"/>
            <a:ext cx="3981450" cy="1619250"/>
          </a:xfrm>
          <a:prstGeom prst="rect">
            <a:avLst/>
          </a:prstGeom>
          <a:noFill/>
        </p:spPr>
      </p:pic>
      <p:pic>
        <p:nvPicPr>
          <p:cNvPr id="1028" name="Picture 4" descr="Afficher l'image d'origine"/>
          <p:cNvPicPr>
            <a:picLocks noChangeAspect="1" noChangeArrowheads="1"/>
          </p:cNvPicPr>
          <p:nvPr/>
        </p:nvPicPr>
        <p:blipFill>
          <a:blip r:embed="rId3" cstate="print"/>
          <a:srcRect/>
          <a:stretch>
            <a:fillRect/>
          </a:stretch>
        </p:blipFill>
        <p:spPr bwMode="auto">
          <a:xfrm>
            <a:off x="304800" y="2209800"/>
            <a:ext cx="3822700" cy="3822700"/>
          </a:xfrm>
          <a:prstGeom prst="rect">
            <a:avLst/>
          </a:prstGeom>
          <a:noFill/>
        </p:spPr>
      </p:pic>
      <p:sp>
        <p:nvSpPr>
          <p:cNvPr id="1030" name="AutoShape 6" descr="Résultat de recherche d'images pour &quot;jumpscheerleading&quot;"/>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032" name="AutoShape 8" descr="Résultat de recherche d'images pour &quot;jumpscheerleading&quot;"/>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034" name="Picture 10" descr="Afficher l'image d'origine"/>
          <p:cNvPicPr>
            <a:picLocks noChangeAspect="1" noChangeArrowheads="1"/>
          </p:cNvPicPr>
          <p:nvPr/>
        </p:nvPicPr>
        <p:blipFill>
          <a:blip r:embed="rId4" cstate="print"/>
          <a:srcRect/>
          <a:stretch>
            <a:fillRect/>
          </a:stretch>
        </p:blipFill>
        <p:spPr bwMode="auto">
          <a:xfrm>
            <a:off x="4495800" y="2971800"/>
            <a:ext cx="4035778" cy="2971800"/>
          </a:xfrm>
          <a:prstGeom prst="rect">
            <a:avLst/>
          </a:prstGeom>
          <a:noFill/>
        </p:spPr>
      </p:pic>
      <p:sp>
        <p:nvSpPr>
          <p:cNvPr id="9" name="Titre 1"/>
          <p:cNvSpPr>
            <a:spLocks noGrp="1"/>
          </p:cNvSpPr>
          <p:nvPr>
            <p:ph type="title"/>
          </p:nvPr>
        </p:nvSpPr>
        <p:spPr>
          <a:xfrm>
            <a:off x="533400" y="6096000"/>
            <a:ext cx="3505200" cy="487362"/>
          </a:xfrm>
        </p:spPr>
        <p:txBody>
          <a:bodyPr>
            <a:normAutofit fontScale="90000"/>
          </a:bodyPr>
          <a:lstStyle/>
          <a:p>
            <a:r>
              <a:rPr lang="fr-FR" u="sng" dirty="0" smtClean="0"/>
              <a:t>STUNTING</a:t>
            </a:r>
            <a:endParaRPr lang="fr-FR" u="sng" dirty="0"/>
          </a:p>
        </p:txBody>
      </p:sp>
      <p:sp>
        <p:nvSpPr>
          <p:cNvPr id="10" name="Titre 1"/>
          <p:cNvSpPr txBox="1">
            <a:spLocks/>
          </p:cNvSpPr>
          <p:nvPr/>
        </p:nvSpPr>
        <p:spPr>
          <a:xfrm>
            <a:off x="4800600" y="6172200"/>
            <a:ext cx="3505200" cy="487362"/>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sng" strike="noStrike" kern="1200" cap="none" spc="0" normalizeH="0" baseline="0" noProof="0" dirty="0" smtClean="0">
                <a:ln>
                  <a:noFill/>
                </a:ln>
                <a:solidFill>
                  <a:schemeClr val="tx1"/>
                </a:solidFill>
                <a:effectLst/>
                <a:uLnTx/>
                <a:uFillTx/>
                <a:latin typeface="+mj-lt"/>
                <a:ea typeface="+mj-ea"/>
                <a:cs typeface="+mj-cs"/>
              </a:rPr>
              <a:t>JUMP</a:t>
            </a:r>
            <a:endParaRPr kumimoji="0" lang="fr-FR" sz="4400" b="0" i="0" u="sng" strike="noStrike" kern="1200" cap="none" spc="0" normalizeH="0" baseline="0" noProof="0" dirty="0">
              <a:ln>
                <a:noFill/>
              </a:ln>
              <a:solidFill>
                <a:schemeClr val="tx1"/>
              </a:solidFill>
              <a:effectLst/>
              <a:uLnTx/>
              <a:uFillTx/>
              <a:latin typeface="+mj-lt"/>
              <a:ea typeface="+mj-ea"/>
              <a:cs typeface="+mj-cs"/>
            </a:endParaRPr>
          </a:p>
        </p:txBody>
      </p:sp>
      <p:sp>
        <p:nvSpPr>
          <p:cNvPr id="11" name="Titre 1"/>
          <p:cNvSpPr txBox="1">
            <a:spLocks/>
          </p:cNvSpPr>
          <p:nvPr/>
        </p:nvSpPr>
        <p:spPr>
          <a:xfrm>
            <a:off x="2743200" y="1600200"/>
            <a:ext cx="3505200" cy="487362"/>
          </a:xfrm>
          <a:prstGeom prst="rect">
            <a:avLst/>
          </a:prstGeom>
        </p:spPr>
        <p:txBody>
          <a:bodyPr vert="horz" lIns="91440" tIns="45720" rIns="91440" bIns="45720" rtlCol="0" anchor="ctr">
            <a:normAutofit fontScale="6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400" b="0" i="0" u="sng" strike="noStrike" kern="1200" cap="none" spc="0" normalizeH="0" baseline="0" noProof="0" dirty="0" smtClean="0">
                <a:ln>
                  <a:noFill/>
                </a:ln>
                <a:solidFill>
                  <a:schemeClr val="tx1"/>
                </a:solidFill>
                <a:effectLst/>
                <a:uLnTx/>
                <a:uFillTx/>
                <a:latin typeface="+mj-lt"/>
                <a:ea typeface="+mj-ea"/>
                <a:cs typeface="+mj-cs"/>
              </a:rPr>
              <a:t>TUMBLING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14400"/>
            <a:ext cx="8229600" cy="5592763"/>
          </a:xfrm>
        </p:spPr>
        <p:txBody>
          <a:bodyPr>
            <a:normAutofit fontScale="92500" lnSpcReduction="20000"/>
          </a:bodyPr>
          <a:lstStyle/>
          <a:p>
            <a:r>
              <a:rPr lang="en-US" dirty="0" smtClean="0"/>
              <a:t>cheerleading started as an all-male activity</a:t>
            </a:r>
            <a:r>
              <a:rPr lang="en-US" dirty="0" smtClean="0"/>
              <a:t>. </a:t>
            </a:r>
            <a:r>
              <a:rPr lang="en-US" dirty="0" smtClean="0"/>
              <a:t>As early as 1877, </a:t>
            </a:r>
            <a:r>
              <a:rPr lang="en-US" dirty="0" smtClean="0">
                <a:hlinkClick r:id="rId2" tooltip="Princeton University"/>
              </a:rPr>
              <a:t>Princeton University</a:t>
            </a:r>
            <a:r>
              <a:rPr lang="en-US" dirty="0" smtClean="0"/>
              <a:t> had a "Princeton </a:t>
            </a:r>
            <a:r>
              <a:rPr lang="en-US" dirty="0" smtClean="0"/>
              <a:t>Cheer”.</a:t>
            </a:r>
          </a:p>
          <a:p>
            <a:r>
              <a:rPr lang="en-US" dirty="0" smtClean="0"/>
              <a:t>This </a:t>
            </a:r>
            <a:r>
              <a:rPr lang="en-US" dirty="0" smtClean="0"/>
              <a:t>cheer was yelled from the stands by students at games, as well as by the baseball and football athletes themselves. </a:t>
            </a:r>
            <a:endParaRPr lang="en-US" dirty="0" smtClean="0"/>
          </a:p>
          <a:p>
            <a:r>
              <a:rPr lang="en-US" dirty="0" smtClean="0"/>
              <a:t>The </a:t>
            </a:r>
            <a:r>
              <a:rPr lang="en-US" dirty="0" smtClean="0"/>
              <a:t>cheer, "Hurrah! Hurrah! Hurrah! Tiger! S-s-s-t! Boom! A-h-h-h!" remains in use with slight modifications today and is now referred to as the "Locomotive</a:t>
            </a:r>
            <a:r>
              <a:rPr lang="en-US" dirty="0" smtClean="0"/>
              <a:t>".</a:t>
            </a:r>
            <a:endParaRPr lang="en-US" baseline="30000" dirty="0" smtClean="0"/>
          </a:p>
          <a:p>
            <a:r>
              <a:rPr lang="en-US" dirty="0" smtClean="0"/>
              <a:t>the University of Minnesota organized a "yell leader" squad of six male </a:t>
            </a:r>
            <a:r>
              <a:rPr lang="en-US" dirty="0" smtClean="0"/>
              <a:t>students.</a:t>
            </a:r>
          </a:p>
          <a:p>
            <a:r>
              <a:rPr lang="en-US" dirty="0" smtClean="0"/>
              <a:t>In </a:t>
            </a:r>
            <a:r>
              <a:rPr lang="en-US" dirty="0" smtClean="0"/>
              <a:t>1903 the first cheerleading </a:t>
            </a:r>
            <a:r>
              <a:rPr lang="en-US" dirty="0" smtClean="0">
                <a:hlinkClick r:id="rId3" tooltip="Fraternities and sororities"/>
              </a:rPr>
              <a:t>fraternity</a:t>
            </a:r>
            <a:r>
              <a:rPr lang="en-US" dirty="0" smtClean="0"/>
              <a:t>, Gamma Sigma, was </a:t>
            </a:r>
            <a:r>
              <a:rPr lang="en-US" dirty="0" smtClean="0"/>
              <a:t>founded.</a:t>
            </a:r>
            <a:endParaRPr lang="fr-FR" dirty="0"/>
          </a:p>
        </p:txBody>
      </p:sp>
      <p:sp>
        <p:nvSpPr>
          <p:cNvPr id="4" name="Espace réservé du contenu 2"/>
          <p:cNvSpPr txBox="1">
            <a:spLocks/>
          </p:cNvSpPr>
          <p:nvPr/>
        </p:nvSpPr>
        <p:spPr>
          <a:xfrm>
            <a:off x="609600" y="228601"/>
            <a:ext cx="8229600" cy="761999"/>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kumimoji="0" lang="fr-FR" sz="3200" b="0" i="0" u="sng" strike="noStrike" kern="1200" cap="none" spc="0" normalizeH="0" baseline="0" noProof="0" dirty="0" smtClean="0">
                <a:ln>
                  <a:noFill/>
                </a:ln>
                <a:solidFill>
                  <a:schemeClr val="tx1"/>
                </a:solidFill>
                <a:effectLst/>
                <a:uLnTx/>
                <a:uFillTx/>
                <a:latin typeface="+mn-lt"/>
                <a:ea typeface="+mn-ea"/>
                <a:cs typeface="+mn-cs"/>
              </a:rPr>
              <a:t>THE CHEER</a:t>
            </a:r>
            <a:endParaRPr kumimoji="0" lang="fr-FR" sz="3200" b="0" i="0" u="sng"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Afficher l'image d'origine"/>
          <p:cNvPicPr>
            <a:picLocks noChangeAspect="1" noChangeArrowheads="1"/>
          </p:cNvPicPr>
          <p:nvPr/>
        </p:nvPicPr>
        <p:blipFill>
          <a:blip r:embed="rId2" cstate="print"/>
          <a:srcRect/>
          <a:stretch>
            <a:fillRect/>
          </a:stretch>
        </p:blipFill>
        <p:spPr bwMode="auto">
          <a:xfrm>
            <a:off x="2667000" y="1066800"/>
            <a:ext cx="3705497" cy="5495441"/>
          </a:xfrm>
          <a:prstGeom prst="rect">
            <a:avLst/>
          </a:prstGeom>
          <a:noFill/>
        </p:spPr>
      </p:pic>
      <p:sp>
        <p:nvSpPr>
          <p:cNvPr id="5" name="Espace réservé du contenu 2"/>
          <p:cNvSpPr txBox="1">
            <a:spLocks/>
          </p:cNvSpPr>
          <p:nvPr/>
        </p:nvSpPr>
        <p:spPr>
          <a:xfrm>
            <a:off x="609600" y="228601"/>
            <a:ext cx="8229600" cy="761999"/>
          </a:xfrm>
          <a:prstGeom prst="rect">
            <a:avLst/>
          </a:prstGeom>
        </p:spPr>
        <p:txBody>
          <a:bodyPr vert="horz" lIns="91440" tIns="45720" rIns="91440" bIns="45720" rtlCol="0">
            <a:normAutofit fontScale="85000" lnSpcReduction="20000"/>
          </a:bodyPr>
          <a:lstStyle/>
          <a:p>
            <a:pPr marL="342900" lvl="0" indent="-342900" algn="ctr">
              <a:spcBef>
                <a:spcPct val="20000"/>
              </a:spcBef>
            </a:pPr>
            <a:r>
              <a:rPr kumimoji="0" lang="fr-FR" sz="3200" b="0" i="0" u="sng" strike="noStrike" kern="1200" cap="none" spc="0" normalizeH="0" baseline="0" noProof="0" dirty="0" smtClean="0">
                <a:ln>
                  <a:noFill/>
                </a:ln>
                <a:solidFill>
                  <a:schemeClr val="tx1"/>
                </a:solidFill>
                <a:effectLst/>
                <a:uLnTx/>
                <a:uFillTx/>
                <a:latin typeface="+mn-lt"/>
                <a:ea typeface="+mn-ea"/>
                <a:cs typeface="+mn-cs"/>
              </a:rPr>
              <a:t>THE CHEER: </a:t>
            </a:r>
            <a:r>
              <a:rPr lang="en-US" sz="3200" dirty="0" smtClean="0"/>
              <a:t>, "Hurrah! Hurrah! Hurrah! Tiger! S-s-s-t! Boom! A-h-h-h!" </a:t>
            </a:r>
            <a:endParaRPr kumimoji="0" lang="fr-FR" sz="3200" b="0" i="0" u="sng"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u="sng" dirty="0" smtClean="0"/>
              <a:t>A man’s sport</a:t>
            </a:r>
            <a:endParaRPr lang="fr-FR" u="sng" dirty="0"/>
          </a:p>
        </p:txBody>
      </p:sp>
      <p:sp>
        <p:nvSpPr>
          <p:cNvPr id="3" name="Espace réservé du contenu 2"/>
          <p:cNvSpPr>
            <a:spLocks noGrp="1"/>
          </p:cNvSpPr>
          <p:nvPr>
            <p:ph idx="1"/>
          </p:nvPr>
        </p:nvSpPr>
        <p:spPr/>
        <p:txBody>
          <a:bodyPr>
            <a:normAutofit fontScale="92500" lnSpcReduction="20000"/>
          </a:bodyPr>
          <a:lstStyle/>
          <a:p>
            <a:r>
              <a:rPr lang="en-US" dirty="0" smtClean="0"/>
              <a:t>Women </a:t>
            </a:r>
            <a:r>
              <a:rPr lang="en-US" dirty="0" smtClean="0"/>
              <a:t>finally joined cheerleading in 1923 and began to dominate the sport during World War II when most of the men left to fight. They were not yet allowed to compete in collegiate sports, but were permitted to join cheering squads</a:t>
            </a:r>
            <a:r>
              <a:rPr lang="en-US" dirty="0" smtClean="0"/>
              <a:t>.</a:t>
            </a:r>
            <a:endParaRPr lang="en-US" dirty="0" smtClean="0"/>
          </a:p>
          <a:p>
            <a:r>
              <a:rPr lang="fr-FR" dirty="0" smtClean="0"/>
              <a:t>In </a:t>
            </a:r>
            <a:r>
              <a:rPr lang="fr-FR" dirty="0" smtClean="0"/>
              <a:t>1975 </a:t>
            </a:r>
            <a:r>
              <a:rPr lang="en-US" dirty="0" smtClean="0"/>
              <a:t>ninety-five percent of cheerleaders within America were female. </a:t>
            </a:r>
          </a:p>
          <a:p>
            <a:r>
              <a:rPr lang="en-US" dirty="0" smtClean="0"/>
              <a:t>In 2005, overall statistics show around 97% of all modern cheerleading participants are female, although at the collegiate level, cheerleading is co-ed with about 50% of participants being male</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43000"/>
            <a:ext cx="8229600" cy="5364163"/>
          </a:xfrm>
        </p:spPr>
        <p:txBody>
          <a:bodyPr>
            <a:normAutofit fontScale="70000" lnSpcReduction="20000"/>
          </a:bodyPr>
          <a:lstStyle/>
          <a:p>
            <a:r>
              <a:rPr lang="en-US" dirty="0" smtClean="0"/>
              <a:t>In 1948, Lawrence "</a:t>
            </a:r>
            <a:r>
              <a:rPr lang="en-US" dirty="0" err="1" smtClean="0"/>
              <a:t>Herkie</a:t>
            </a:r>
            <a:r>
              <a:rPr lang="en-US" dirty="0" smtClean="0"/>
              <a:t>" Herkimer, of Dallas, Texas, a former cheerleader at </a:t>
            </a:r>
            <a:r>
              <a:rPr lang="en-US" dirty="0" smtClean="0">
                <a:hlinkClick r:id="rId2" tooltip="Southern Methodist University"/>
              </a:rPr>
              <a:t>Southern Methodist University</a:t>
            </a:r>
            <a:r>
              <a:rPr lang="en-US" dirty="0" smtClean="0"/>
              <a:t>, formed the National Cheerleaders Association (NCA) in order to hold clinics for cheerleading.</a:t>
            </a:r>
          </a:p>
          <a:p>
            <a:r>
              <a:rPr lang="en-US" dirty="0" smtClean="0"/>
              <a:t> In 1949, The National Cheerleaders Association held its first clinic in Huntsville, Texas, with 52 girls in attendance</a:t>
            </a:r>
            <a:r>
              <a:rPr lang="en-US" dirty="0" smtClean="0"/>
              <a:t>. </a:t>
            </a:r>
            <a:r>
              <a:rPr lang="en-US" dirty="0" smtClean="0"/>
              <a:t>Herkimer contributed many firsts to cheerleading: </a:t>
            </a:r>
            <a:r>
              <a:rPr lang="en-US" b="1" i="1" dirty="0" smtClean="0">
                <a:hlinkClick r:id="rId3" tooltip="Cheerleading uniform"/>
              </a:rPr>
              <a:t>cheerleading uniform</a:t>
            </a:r>
            <a:r>
              <a:rPr lang="en-US" b="1" i="1" dirty="0" smtClean="0"/>
              <a:t> , </a:t>
            </a:r>
            <a:r>
              <a:rPr lang="en-US" b="1" i="1" dirty="0" err="1" smtClean="0">
                <a:hlinkClick r:id="rId4" tooltip="Herkie"/>
              </a:rPr>
              <a:t>herkie</a:t>
            </a:r>
            <a:r>
              <a:rPr lang="en-US" b="1" i="1" dirty="0" smtClean="0"/>
              <a:t> </a:t>
            </a:r>
            <a:r>
              <a:rPr lang="en-US" dirty="0" smtClean="0"/>
              <a:t>(where one leg is bent towards the ground as if kneeling and the other is out to the side as high as it will stretch in the toe-touch position</a:t>
            </a:r>
            <a:r>
              <a:rPr lang="en-US" dirty="0" smtClean="0"/>
              <a:t>), </a:t>
            </a:r>
            <a:r>
              <a:rPr lang="en-US" dirty="0" smtClean="0"/>
              <a:t>and </a:t>
            </a:r>
            <a:r>
              <a:rPr lang="en-US" b="1" i="1" dirty="0" smtClean="0"/>
              <a:t>"Spirit Stick</a:t>
            </a:r>
            <a:r>
              <a:rPr lang="en-US" b="1" i="1" dirty="0" smtClean="0"/>
              <a:t>".</a:t>
            </a:r>
          </a:p>
          <a:p>
            <a:pPr>
              <a:buNone/>
            </a:pPr>
            <a:endParaRPr lang="en-US" dirty="0" smtClean="0"/>
          </a:p>
          <a:p>
            <a:r>
              <a:rPr lang="en-US" dirty="0" smtClean="0"/>
              <a:t> In 1965, Fred </a:t>
            </a:r>
            <a:r>
              <a:rPr lang="en-US" dirty="0" err="1" smtClean="0"/>
              <a:t>Gastoff</a:t>
            </a:r>
            <a:r>
              <a:rPr lang="en-US" dirty="0" smtClean="0"/>
              <a:t> invented the vinyl </a:t>
            </a:r>
            <a:r>
              <a:rPr lang="en-US" dirty="0" err="1" smtClean="0">
                <a:hlinkClick r:id="rId5" tooltip="Pom-pon"/>
              </a:rPr>
              <a:t>pom-pon</a:t>
            </a:r>
            <a:r>
              <a:rPr lang="en-US" dirty="0" smtClean="0"/>
              <a:t>, which was introduced into competitions by the International Cheerleading Foundation (now the World Cheerleading Association or WCA</a:t>
            </a:r>
            <a:r>
              <a:rPr lang="en-US" dirty="0" smtClean="0"/>
              <a:t>).</a:t>
            </a:r>
          </a:p>
          <a:p>
            <a:pPr>
              <a:buNone/>
            </a:pPr>
            <a:endParaRPr lang="en-US" dirty="0" smtClean="0"/>
          </a:p>
          <a:p>
            <a:r>
              <a:rPr lang="en-US" dirty="0" smtClean="0"/>
              <a:t>In 1978, America was introduced to competitive cheerleading by the first broadcast of </a:t>
            </a:r>
            <a:r>
              <a:rPr lang="en-US" dirty="0" smtClean="0">
                <a:hlinkClick r:id="rId6" tooltip="Collegiate Cheerleading Championships"/>
              </a:rPr>
              <a:t>Collegiate Cheerleading Championships</a:t>
            </a:r>
            <a:r>
              <a:rPr lang="en-US" dirty="0" smtClean="0"/>
              <a:t> on </a:t>
            </a:r>
            <a:r>
              <a:rPr lang="en-US" dirty="0" smtClean="0">
                <a:hlinkClick r:id="rId7" tooltip="CBS"/>
              </a:rPr>
              <a:t>CBS</a:t>
            </a:r>
            <a:r>
              <a:rPr lang="en-US" dirty="0" smtClean="0"/>
              <a:t>.</a:t>
            </a:r>
            <a:endParaRPr lang="fr-FR" dirty="0"/>
          </a:p>
        </p:txBody>
      </p:sp>
      <p:sp>
        <p:nvSpPr>
          <p:cNvPr id="4" name="Espace réservé du contenu 2"/>
          <p:cNvSpPr txBox="1">
            <a:spLocks/>
          </p:cNvSpPr>
          <p:nvPr/>
        </p:nvSpPr>
        <p:spPr>
          <a:xfrm>
            <a:off x="609600" y="228601"/>
            <a:ext cx="8229600" cy="914400"/>
          </a:xfrm>
          <a:prstGeom prst="rect">
            <a:avLst/>
          </a:prstGeom>
        </p:spPr>
        <p:txBody>
          <a:bodyPr vert="horz" lIns="91440" tIns="45720" rIns="91440" bIns="45720" rtlCol="0">
            <a:normAutofit/>
          </a:bodyPr>
          <a:lstStyle/>
          <a:p>
            <a:pPr marL="342900" marR="0" lvl="0" indent="-342900" algn="ctr" defTabSz="914400" rtl="0" eaLnBrk="1" fontAlgn="auto" latinLnBrk="0" hangingPunct="1">
              <a:lnSpc>
                <a:spcPct val="100000"/>
              </a:lnSpc>
              <a:spcBef>
                <a:spcPct val="20000"/>
              </a:spcBef>
              <a:spcAft>
                <a:spcPts val="0"/>
              </a:spcAft>
              <a:buClrTx/>
              <a:buSzTx/>
              <a:tabLst/>
              <a:defRPr/>
            </a:pPr>
            <a:r>
              <a:rPr lang="en-US" sz="3200" u="sng" dirty="0" smtClean="0"/>
              <a:t>Cheerleading association and the show</a:t>
            </a:r>
            <a:endParaRPr kumimoji="0" lang="fr-FR" sz="3200" b="0" i="0" u="sng"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62000"/>
            <a:ext cx="8229600" cy="5364163"/>
          </a:xfrm>
        </p:spPr>
        <p:txBody>
          <a:bodyPr>
            <a:normAutofit/>
          </a:bodyPr>
          <a:lstStyle/>
          <a:p>
            <a:r>
              <a:rPr lang="fr-FR" dirty="0" smtClean="0"/>
              <a:t>All star (USASF: </a:t>
            </a:r>
            <a:r>
              <a:rPr lang="fr-FR" dirty="0" smtClean="0"/>
              <a:t>US All </a:t>
            </a:r>
            <a:r>
              <a:rPr lang="fr-FR" dirty="0" smtClean="0"/>
              <a:t>Star </a:t>
            </a:r>
            <a:r>
              <a:rPr lang="fr-FR" dirty="0" err="1" smtClean="0"/>
              <a:t>Federation</a:t>
            </a:r>
            <a:r>
              <a:rPr lang="fr-FR" dirty="0" smtClean="0"/>
              <a:t>)</a:t>
            </a:r>
          </a:p>
          <a:p>
            <a:r>
              <a:rPr lang="fr-FR" dirty="0" smtClean="0"/>
              <a:t>NBA </a:t>
            </a:r>
            <a:r>
              <a:rPr lang="fr-FR" dirty="0" err="1" smtClean="0"/>
              <a:t>Cheerleading</a:t>
            </a:r>
            <a:r>
              <a:rPr lang="fr-FR" dirty="0" smtClean="0"/>
              <a:t> </a:t>
            </a:r>
            <a:r>
              <a:rPr lang="fr-FR" dirty="0" err="1" smtClean="0"/>
              <a:t>league</a:t>
            </a:r>
            <a:r>
              <a:rPr lang="fr-FR" dirty="0" smtClean="0"/>
              <a:t>: </a:t>
            </a:r>
            <a:r>
              <a:rPr lang="en-US" dirty="0" smtClean="0"/>
              <a:t>The </a:t>
            </a:r>
            <a:r>
              <a:rPr lang="en-US" dirty="0" smtClean="0">
                <a:hlinkClick r:id="rId2" tooltip="National Basketball Association"/>
              </a:rPr>
              <a:t>National Basketball Association</a:t>
            </a:r>
            <a:r>
              <a:rPr lang="en-US" dirty="0" smtClean="0"/>
              <a:t> (NBA) is a </a:t>
            </a:r>
            <a:r>
              <a:rPr lang="en-US" dirty="0" smtClean="0">
                <a:hlinkClick r:id="rId3" tooltip="Professional basketball"/>
              </a:rPr>
              <a:t>professional basketball</a:t>
            </a:r>
            <a:r>
              <a:rPr lang="en-US" dirty="0" smtClean="0"/>
              <a:t> league with teams in the United States and Canada. Each team has a squad of </a:t>
            </a:r>
            <a:r>
              <a:rPr lang="en-US" dirty="0" smtClean="0">
                <a:hlinkClick r:id="rId4" tooltip="Dancers"/>
              </a:rPr>
              <a:t>dancers</a:t>
            </a:r>
            <a:r>
              <a:rPr lang="en-US" dirty="0" smtClean="0"/>
              <a:t> </a:t>
            </a:r>
            <a:r>
              <a:rPr lang="en-US" dirty="0" smtClean="0"/>
              <a:t>for </a:t>
            </a:r>
            <a:r>
              <a:rPr lang="en-US" dirty="0" smtClean="0">
                <a:hlinkClick r:id="rId5" tooltip="Cheerleading"/>
              </a:rPr>
              <a:t>cheerleading</a:t>
            </a:r>
            <a:r>
              <a:rPr lang="en-US" dirty="0" smtClean="0"/>
              <a:t>.</a:t>
            </a:r>
            <a:endParaRPr lang="fr-FR" dirty="0" smtClean="0"/>
          </a:p>
          <a:p>
            <a:r>
              <a:rPr lang="fr-FR" dirty="0" smtClean="0"/>
              <a:t>NFL </a:t>
            </a:r>
            <a:r>
              <a:rPr lang="fr-FR" dirty="0" err="1" smtClean="0"/>
              <a:t>chearleading</a:t>
            </a:r>
            <a:r>
              <a:rPr lang="fr-FR" dirty="0" smtClean="0"/>
              <a:t> </a:t>
            </a:r>
            <a:r>
              <a:rPr lang="fr-FR" dirty="0" err="1" smtClean="0"/>
              <a:t>league</a:t>
            </a:r>
            <a:r>
              <a:rPr lang="fr-FR" dirty="0" smtClean="0"/>
              <a:t>.</a:t>
            </a:r>
            <a:endParaRPr lang="fr-FR" dirty="0" smtClean="0"/>
          </a:p>
          <a:p>
            <a:pPr>
              <a:buNone/>
            </a:pPr>
            <a:endParaRPr lang="fr-F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545</Words>
  <Application>Microsoft Office PowerPoint</Application>
  <PresentationFormat>Affichage à l'écran (4:3)</PresentationFormat>
  <Paragraphs>29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Office Theme</vt:lpstr>
      <vt:lpstr>Diapositive 1</vt:lpstr>
      <vt:lpstr>Diapositive 2</vt:lpstr>
      <vt:lpstr>Diapositive 3</vt:lpstr>
      <vt:lpstr>STUNTING</vt:lpstr>
      <vt:lpstr>Diapositive 5</vt:lpstr>
      <vt:lpstr>Diapositive 6</vt:lpstr>
      <vt:lpstr>A man’s sport</vt:lpstr>
      <vt:lpstr>Diapositive 8</vt:lpstr>
      <vt:lpstr>Diapositive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gabrielle</dc:creator>
  <cp:lastModifiedBy>gabrielle</cp:lastModifiedBy>
  <cp:revision>11</cp:revision>
  <dcterms:created xsi:type="dcterms:W3CDTF">2006-08-16T00:00:00Z</dcterms:created>
  <dcterms:modified xsi:type="dcterms:W3CDTF">2015-11-29T17:41:16Z</dcterms:modified>
</cp:coreProperties>
</file>