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95" r:id="rId30"/>
    <p:sldId id="296" r:id="rId31"/>
    <p:sldId id="285" r:id="rId32"/>
    <p:sldId id="286" r:id="rId33"/>
    <p:sldId id="287" r:id="rId34"/>
    <p:sldId id="288" r:id="rId35"/>
    <p:sldId id="289" r:id="rId36"/>
    <p:sldId id="294" r:id="rId37"/>
    <p:sldId id="292" r:id="rId38"/>
    <p:sldId id="293" r:id="rId3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Style moyen 3 - Accentuation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Style moyen 1 - Accentuation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-34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12192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5CFC0-4885-4583-B248-6C97E36AD0CE}" type="datetimeFigureOut">
              <a:rPr lang="fr-FR" smtClean="0"/>
              <a:t>24/11/2016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58831-EC6E-4B37-BE70-08C8444E8476}" type="slidenum">
              <a:rPr lang="fr-FR" smtClean="0"/>
              <a:t>‹N°›</a:t>
            </a:fld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3886200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007889"/>
            <a:ext cx="103632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5CFC0-4885-4583-B248-6C97E36AD0CE}" type="datetimeFigureOut">
              <a:rPr lang="fr-FR" smtClean="0"/>
              <a:t>24/11/2016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58831-EC6E-4B37-BE70-08C8444E8476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5CFC0-4885-4583-B248-6C97E36AD0CE}" type="datetimeFigureOut">
              <a:rPr lang="fr-FR" smtClean="0"/>
              <a:t>24/11/2016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58831-EC6E-4B37-BE70-08C8444E8476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5CFC0-4885-4583-B248-6C97E36AD0CE}" type="datetimeFigureOut">
              <a:rPr lang="fr-FR" smtClean="0"/>
              <a:t>24/11/2016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58831-EC6E-4B37-BE70-08C8444E8476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812800" y="1600200"/>
            <a:ext cx="10566400" cy="41148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1" y="4962526"/>
            <a:ext cx="10513484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1" y="3462339"/>
            <a:ext cx="10513484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5CFC0-4885-4583-B248-6C97E36AD0CE}" type="datetimeFigureOut">
              <a:rPr lang="fr-FR" smtClean="0"/>
              <a:t>24/11/2016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58831-EC6E-4B37-BE70-08C8444E8476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812800" y="1600200"/>
            <a:ext cx="49784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400800" y="1600200"/>
            <a:ext cx="49784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5CFC0-4885-4583-B248-6C97E36AD0CE}" type="datetimeFigureOut">
              <a:rPr lang="fr-FR" smtClean="0"/>
              <a:t>24/11/2016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58831-EC6E-4B37-BE70-08C8444E8476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400800" y="2209800"/>
            <a:ext cx="49784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812800" y="2209800"/>
            <a:ext cx="49784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1600200"/>
            <a:ext cx="49784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1600200"/>
            <a:ext cx="49784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5CFC0-4885-4583-B248-6C97E36AD0CE}" type="datetimeFigureOut">
              <a:rPr lang="fr-FR" smtClean="0"/>
              <a:t>24/11/2016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58831-EC6E-4B37-BE70-08C8444E8476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5CFC0-4885-4583-B248-6C97E36AD0CE}" type="datetimeFigureOut">
              <a:rPr lang="fr-FR" smtClean="0"/>
              <a:t>24/11/2016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58831-EC6E-4B37-BE70-08C8444E8476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5CFC0-4885-4583-B248-6C97E36AD0CE}" type="datetimeFigureOut">
              <a:rPr lang="fr-FR" smtClean="0"/>
              <a:t>24/11/2016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58831-EC6E-4B37-BE70-08C8444E8476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5283200" y="1447800"/>
            <a:ext cx="6197600" cy="42672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864" y="1447800"/>
            <a:ext cx="39624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6864" y="2547892"/>
            <a:ext cx="39624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5CFC0-4885-4583-B248-6C97E36AD0CE}" type="datetimeFigureOut">
              <a:rPr lang="fr-FR" smtClean="0"/>
              <a:t>24/11/2016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58831-EC6E-4B37-BE70-08C8444E8476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447800"/>
            <a:ext cx="39624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09792" y="1447800"/>
            <a:ext cx="4559808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547891"/>
            <a:ext cx="39624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5CFC0-4885-4583-B248-6C97E36AD0CE}" type="datetimeFigureOut">
              <a:rPr lang="fr-FR" smtClean="0"/>
              <a:t>24/11/2016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58831-EC6E-4B37-BE70-08C8444E8476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1600201"/>
            <a:ext cx="10566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0" y="6356351"/>
            <a:ext cx="203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BBC5CFC0-4885-4583-B248-6C97E36AD0CE}" type="datetimeFigureOut">
              <a:rPr lang="fr-FR" smtClean="0"/>
              <a:t>24/11/2016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28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58400" y="6356351"/>
            <a:ext cx="132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59C58831-EC6E-4B37-BE70-08C8444E8476}" type="slidenum">
              <a:rPr lang="fr-FR" smtClean="0"/>
              <a:t>‹N°›</a:t>
            </a:fld>
            <a:endParaRPr lang="fr-F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Jeudi 24 novembre 2016</a:t>
            </a: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Réunion d’orientation </a:t>
            </a:r>
            <a:br>
              <a:rPr lang="fr-FR" dirty="0"/>
            </a:br>
            <a:r>
              <a:rPr lang="fr-FR" dirty="0"/>
              <a:t>Elèves de 1eres</a:t>
            </a:r>
            <a:br>
              <a:rPr lang="fr-FR" dirty="0"/>
            </a:br>
            <a:r>
              <a:rPr lang="fr-FR" dirty="0"/>
              <a:t>Préparer l’entrée en terminale</a:t>
            </a:r>
          </a:p>
        </p:txBody>
      </p:sp>
    </p:spTree>
    <p:extLst>
      <p:ext uri="{BB962C8B-B14F-4D97-AF65-F5344CB8AC3E}">
        <p14:creationId xmlns:p14="http://schemas.microsoft.com/office/powerpoint/2010/main" val="1793404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Epreuves obligatoires en juin 2018 (2/3)</a:t>
            </a: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076444427"/>
              </p:ext>
            </p:extLst>
          </p:nvPr>
        </p:nvGraphicFramePr>
        <p:xfrm>
          <a:off x="556591" y="1825625"/>
          <a:ext cx="10797213" cy="3774440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1802296">
                  <a:extLst>
                    <a:ext uri="{9D8B030D-6E8A-4147-A177-3AD203B41FA5}">
                      <a16:colId xmlns="" xmlns:a16="http://schemas.microsoft.com/office/drawing/2014/main" val="1102656447"/>
                    </a:ext>
                  </a:extLst>
                </a:gridCol>
                <a:gridCol w="1282622">
                  <a:extLst>
                    <a:ext uri="{9D8B030D-6E8A-4147-A177-3AD203B41FA5}">
                      <a16:colId xmlns="" xmlns:a16="http://schemas.microsoft.com/office/drawing/2014/main" val="1499410629"/>
                    </a:ext>
                  </a:extLst>
                </a:gridCol>
                <a:gridCol w="1542459">
                  <a:extLst>
                    <a:ext uri="{9D8B030D-6E8A-4147-A177-3AD203B41FA5}">
                      <a16:colId xmlns="" xmlns:a16="http://schemas.microsoft.com/office/drawing/2014/main" val="2821726807"/>
                    </a:ext>
                  </a:extLst>
                </a:gridCol>
                <a:gridCol w="1542459">
                  <a:extLst>
                    <a:ext uri="{9D8B030D-6E8A-4147-A177-3AD203B41FA5}">
                      <a16:colId xmlns="" xmlns:a16="http://schemas.microsoft.com/office/drawing/2014/main" val="2030701496"/>
                    </a:ext>
                  </a:extLst>
                </a:gridCol>
                <a:gridCol w="1542459">
                  <a:extLst>
                    <a:ext uri="{9D8B030D-6E8A-4147-A177-3AD203B41FA5}">
                      <a16:colId xmlns="" xmlns:a16="http://schemas.microsoft.com/office/drawing/2014/main" val="1415225525"/>
                    </a:ext>
                  </a:extLst>
                </a:gridCol>
                <a:gridCol w="1542459">
                  <a:extLst>
                    <a:ext uri="{9D8B030D-6E8A-4147-A177-3AD203B41FA5}">
                      <a16:colId xmlns="" xmlns:a16="http://schemas.microsoft.com/office/drawing/2014/main" val="3147189888"/>
                    </a:ext>
                  </a:extLst>
                </a:gridCol>
                <a:gridCol w="1542459">
                  <a:extLst>
                    <a:ext uri="{9D8B030D-6E8A-4147-A177-3AD203B41FA5}">
                      <a16:colId xmlns="" xmlns:a16="http://schemas.microsoft.com/office/drawing/2014/main" val="15355557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Matières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dirty="0"/>
                        <a:t>Série L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dirty="0"/>
                        <a:t>Série ES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dirty="0"/>
                        <a:t>Série 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8028869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Coefficient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Durée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Coefficient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Durée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Coefficient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Durée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771364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Littérature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4 (écrit)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294379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Mathématiques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5 ou 7 (écrit)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3h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7 ou 9</a:t>
                      </a:r>
                      <a:r>
                        <a:rPr lang="fr-FR" baseline="0" dirty="0"/>
                        <a:t> (écrit)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4h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618842601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Physique Chimie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6 ou 8</a:t>
                      </a:r>
                      <a:r>
                        <a:rPr lang="fr-FR" baseline="0" dirty="0"/>
                        <a:t> (écrit et pratique)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3h30 + 1h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080489303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SVT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6 ou 8 (écrit et pratique)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3h30</a:t>
                      </a:r>
                      <a:r>
                        <a:rPr lang="fr-FR" baseline="0" dirty="0"/>
                        <a:t> + 1h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9878557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EPS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 CCF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 CCF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 CCF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2427219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7</a:t>
                      </a:r>
                      <a:r>
                        <a:rPr lang="fr-FR" baseline="0" dirty="0" smtClean="0"/>
                        <a:t> </a:t>
                      </a:r>
                      <a:r>
                        <a:rPr lang="fr-FR" baseline="0" dirty="0"/>
                        <a:t>(écrit)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4h ou 4h+1h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6149174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529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4342" y="0"/>
            <a:ext cx="10037537" cy="889907"/>
          </a:xfrm>
        </p:spPr>
        <p:txBody>
          <a:bodyPr/>
          <a:lstStyle/>
          <a:p>
            <a:r>
              <a:rPr lang="fr-FR" dirty="0"/>
              <a:t>Epreuve de spécialité obligatoire en juin </a:t>
            </a:r>
            <a:r>
              <a:rPr lang="fr-FR" dirty="0" smtClean="0"/>
              <a:t>2018 </a:t>
            </a:r>
            <a:r>
              <a:rPr lang="fr-FR" dirty="0"/>
              <a:t>(3/3)</a:t>
            </a: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882345230"/>
              </p:ext>
            </p:extLst>
          </p:nvPr>
        </p:nvGraphicFramePr>
        <p:xfrm>
          <a:off x="375332" y="1568224"/>
          <a:ext cx="11454717" cy="3322182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1701129">
                  <a:extLst>
                    <a:ext uri="{9D8B030D-6E8A-4147-A177-3AD203B41FA5}">
                      <a16:colId xmlns="" xmlns:a16="http://schemas.microsoft.com/office/drawing/2014/main" val="4115208473"/>
                    </a:ext>
                  </a:extLst>
                </a:gridCol>
                <a:gridCol w="1571648">
                  <a:extLst>
                    <a:ext uri="{9D8B030D-6E8A-4147-A177-3AD203B41FA5}">
                      <a16:colId xmlns="" xmlns:a16="http://schemas.microsoft.com/office/drawing/2014/main" val="935456016"/>
                    </a:ext>
                  </a:extLst>
                </a:gridCol>
                <a:gridCol w="1636388">
                  <a:extLst>
                    <a:ext uri="{9D8B030D-6E8A-4147-A177-3AD203B41FA5}">
                      <a16:colId xmlns="" xmlns:a16="http://schemas.microsoft.com/office/drawing/2014/main" val="3421756625"/>
                    </a:ext>
                  </a:extLst>
                </a:gridCol>
                <a:gridCol w="1636388">
                  <a:extLst>
                    <a:ext uri="{9D8B030D-6E8A-4147-A177-3AD203B41FA5}">
                      <a16:colId xmlns="" xmlns:a16="http://schemas.microsoft.com/office/drawing/2014/main" val="3135037267"/>
                    </a:ext>
                  </a:extLst>
                </a:gridCol>
                <a:gridCol w="1636388">
                  <a:extLst>
                    <a:ext uri="{9D8B030D-6E8A-4147-A177-3AD203B41FA5}">
                      <a16:colId xmlns="" xmlns:a16="http://schemas.microsoft.com/office/drawing/2014/main" val="79992218"/>
                    </a:ext>
                  </a:extLst>
                </a:gridCol>
                <a:gridCol w="1636388">
                  <a:extLst>
                    <a:ext uri="{9D8B030D-6E8A-4147-A177-3AD203B41FA5}">
                      <a16:colId xmlns="" xmlns:a16="http://schemas.microsoft.com/office/drawing/2014/main" val="3543798443"/>
                    </a:ext>
                  </a:extLst>
                </a:gridCol>
                <a:gridCol w="1636388">
                  <a:extLst>
                    <a:ext uri="{9D8B030D-6E8A-4147-A177-3AD203B41FA5}">
                      <a16:colId xmlns="" xmlns:a16="http://schemas.microsoft.com/office/drawing/2014/main" val="662298313"/>
                    </a:ext>
                  </a:extLst>
                </a:gridCol>
              </a:tblGrid>
              <a:tr h="548446">
                <a:tc>
                  <a:txBody>
                    <a:bodyPr/>
                    <a:lstStyle/>
                    <a:p>
                      <a:r>
                        <a:rPr lang="fr-FR" dirty="0"/>
                        <a:t>Matières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fr-FR" dirty="0"/>
                        <a:t>Série L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fr-FR" dirty="0"/>
                        <a:t>Série ES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fr-FR" dirty="0"/>
                        <a:t>Série 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35734125"/>
                  </a:ext>
                </a:extLst>
              </a:tr>
              <a:tr h="548446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Coefficient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Durée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Coefficient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Durée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Coefficient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Durée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28715772"/>
                  </a:ext>
                </a:extLst>
              </a:tr>
              <a:tr h="1352334">
                <a:tc>
                  <a:txBody>
                    <a:bodyPr/>
                    <a:lstStyle/>
                    <a:p>
                      <a:r>
                        <a:rPr lang="fr-FR" dirty="0"/>
                        <a:t>Mathématiques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4 (écrit)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3h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2 (écrit)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Intégrée</a:t>
                      </a:r>
                      <a:r>
                        <a:rPr lang="fr-FR" baseline="0" dirty="0"/>
                        <a:t> à l’épreuve obligatoire</a:t>
                      </a:r>
                      <a:endParaRPr lang="fr-FR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2</a:t>
                      </a:r>
                      <a:r>
                        <a:rPr lang="fr-FR" baseline="0" dirty="0"/>
                        <a:t> (écrit)</a:t>
                      </a:r>
                      <a:endParaRPr lang="fr-FR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Intégrée à l’épreuve obligatoire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76674269"/>
                  </a:ext>
                </a:extLst>
              </a:tr>
              <a:tr h="872956">
                <a:tc>
                  <a:txBody>
                    <a:bodyPr/>
                    <a:lstStyle/>
                    <a:p>
                      <a:r>
                        <a:rPr lang="fr-FR" dirty="0"/>
                        <a:t>LV1 approfondie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4</a:t>
                      </a:r>
                      <a:r>
                        <a:rPr lang="fr-FR" baseline="0" dirty="0"/>
                        <a:t> (oral)</a:t>
                      </a:r>
                      <a:endParaRPr lang="fr-FR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30 min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-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-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-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-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215084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0621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3135" y="111352"/>
            <a:ext cx="10566400" cy="1143000"/>
          </a:xfrm>
        </p:spPr>
        <p:txBody>
          <a:bodyPr/>
          <a:lstStyle/>
          <a:p>
            <a:r>
              <a:rPr lang="fr-FR" dirty="0"/>
              <a:t>Suite</a:t>
            </a: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781227074"/>
              </p:ext>
            </p:extLst>
          </p:nvPr>
        </p:nvGraphicFramePr>
        <p:xfrm>
          <a:off x="812800" y="1600200"/>
          <a:ext cx="10566402" cy="4033520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1509486">
                  <a:extLst>
                    <a:ext uri="{9D8B030D-6E8A-4147-A177-3AD203B41FA5}">
                      <a16:colId xmlns="" xmlns:a16="http://schemas.microsoft.com/office/drawing/2014/main" val="3427792845"/>
                    </a:ext>
                  </a:extLst>
                </a:gridCol>
                <a:gridCol w="1509486">
                  <a:extLst>
                    <a:ext uri="{9D8B030D-6E8A-4147-A177-3AD203B41FA5}">
                      <a16:colId xmlns="" xmlns:a16="http://schemas.microsoft.com/office/drawing/2014/main" val="3915467979"/>
                    </a:ext>
                  </a:extLst>
                </a:gridCol>
                <a:gridCol w="1509486">
                  <a:extLst>
                    <a:ext uri="{9D8B030D-6E8A-4147-A177-3AD203B41FA5}">
                      <a16:colId xmlns="" xmlns:a16="http://schemas.microsoft.com/office/drawing/2014/main" val="3563550656"/>
                    </a:ext>
                  </a:extLst>
                </a:gridCol>
                <a:gridCol w="1509486">
                  <a:extLst>
                    <a:ext uri="{9D8B030D-6E8A-4147-A177-3AD203B41FA5}">
                      <a16:colId xmlns="" xmlns:a16="http://schemas.microsoft.com/office/drawing/2014/main" val="3772684124"/>
                    </a:ext>
                  </a:extLst>
                </a:gridCol>
                <a:gridCol w="1509486">
                  <a:extLst>
                    <a:ext uri="{9D8B030D-6E8A-4147-A177-3AD203B41FA5}">
                      <a16:colId xmlns="" xmlns:a16="http://schemas.microsoft.com/office/drawing/2014/main" val="3693201823"/>
                    </a:ext>
                  </a:extLst>
                </a:gridCol>
                <a:gridCol w="1509486">
                  <a:extLst>
                    <a:ext uri="{9D8B030D-6E8A-4147-A177-3AD203B41FA5}">
                      <a16:colId xmlns="" xmlns:a16="http://schemas.microsoft.com/office/drawing/2014/main" val="1537111858"/>
                    </a:ext>
                  </a:extLst>
                </a:gridCol>
                <a:gridCol w="1509486">
                  <a:extLst>
                    <a:ext uri="{9D8B030D-6E8A-4147-A177-3AD203B41FA5}">
                      <a16:colId xmlns="" xmlns:a16="http://schemas.microsoft.com/office/drawing/2014/main" val="19630297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Matières</a:t>
                      </a:r>
                    </a:p>
                  </a:txBody>
                  <a:tcPr marL="91882" marR="91882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dirty="0"/>
                        <a:t>Série L</a:t>
                      </a:r>
                    </a:p>
                  </a:txBody>
                  <a:tcPr marL="91882" marR="91882"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dirty="0"/>
                        <a:t>Série ES</a:t>
                      </a:r>
                    </a:p>
                  </a:txBody>
                  <a:tcPr marL="91882" marR="91882"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dirty="0"/>
                        <a:t>Série S</a:t>
                      </a:r>
                    </a:p>
                  </a:txBody>
                  <a:tcPr marL="91882" marR="91882"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655017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marL="91882" marR="9188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Coefficient</a:t>
                      </a:r>
                    </a:p>
                  </a:txBody>
                  <a:tcPr marL="91882" marR="9188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Durée</a:t>
                      </a:r>
                    </a:p>
                  </a:txBody>
                  <a:tcPr marL="91882" marR="9188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Coefficient</a:t>
                      </a:r>
                    </a:p>
                  </a:txBody>
                  <a:tcPr marL="91882" marR="9188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Durée</a:t>
                      </a:r>
                    </a:p>
                  </a:txBody>
                  <a:tcPr marL="91882" marR="9188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Coefficient</a:t>
                      </a:r>
                    </a:p>
                  </a:txBody>
                  <a:tcPr marL="91882" marR="9188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Durée</a:t>
                      </a:r>
                    </a:p>
                  </a:txBody>
                  <a:tcPr marL="91882" marR="91882"/>
                </a:tc>
                <a:extLst>
                  <a:ext uri="{0D108BD9-81ED-4DB2-BD59-A6C34878D82A}">
                    <a16:rowId xmlns="" xmlns:a16="http://schemas.microsoft.com/office/drawing/2014/main" val="213395256"/>
                  </a:ext>
                </a:extLst>
              </a:tr>
              <a:tr h="14630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Sciences sociales</a:t>
                      </a:r>
                      <a:r>
                        <a:rPr lang="fr-FR" baseline="0" dirty="0"/>
                        <a:t> et politiques </a:t>
                      </a:r>
                      <a:endParaRPr lang="fr-FR" dirty="0"/>
                    </a:p>
                  </a:txBody>
                  <a:tcPr marL="91882" marR="9188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-</a:t>
                      </a:r>
                    </a:p>
                  </a:txBody>
                  <a:tcPr marL="91882" marR="9188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-</a:t>
                      </a:r>
                    </a:p>
                  </a:txBody>
                  <a:tcPr marL="91882" marR="9188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 (écrit)</a:t>
                      </a:r>
                    </a:p>
                  </a:txBody>
                  <a:tcPr marL="91882" marR="9188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1h</a:t>
                      </a:r>
                    </a:p>
                  </a:txBody>
                  <a:tcPr marL="91882" marR="9188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-</a:t>
                      </a:r>
                    </a:p>
                  </a:txBody>
                  <a:tcPr marL="91882" marR="9188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-</a:t>
                      </a:r>
                    </a:p>
                  </a:txBody>
                  <a:tcPr marL="91882" marR="91882"/>
                </a:tc>
                <a:extLst>
                  <a:ext uri="{0D108BD9-81ED-4DB2-BD59-A6C34878D82A}">
                    <a16:rowId xmlns="" xmlns:a16="http://schemas.microsoft.com/office/drawing/2014/main" val="1274774715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 </a:t>
                      </a:r>
                      <a:r>
                        <a:rPr lang="fr-FR" dirty="0"/>
                        <a:t>SVT</a:t>
                      </a:r>
                    </a:p>
                  </a:txBody>
                  <a:tcPr marL="91882" marR="9188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-</a:t>
                      </a:r>
                    </a:p>
                  </a:txBody>
                  <a:tcPr marL="91882" marR="9188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-</a:t>
                      </a:r>
                    </a:p>
                  </a:txBody>
                  <a:tcPr marL="91882" marR="9188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-</a:t>
                      </a:r>
                    </a:p>
                  </a:txBody>
                  <a:tcPr marL="91882" marR="9188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-</a:t>
                      </a:r>
                    </a:p>
                  </a:txBody>
                  <a:tcPr marL="91882" marR="9188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 (écrit)</a:t>
                      </a:r>
                    </a:p>
                  </a:txBody>
                  <a:tcPr marL="91882" marR="9188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Intégrée à l’épreuve</a:t>
                      </a:r>
                      <a:r>
                        <a:rPr lang="fr-FR" baseline="0" dirty="0"/>
                        <a:t> obligatoire</a:t>
                      </a:r>
                      <a:endParaRPr lang="fr-FR" dirty="0"/>
                    </a:p>
                  </a:txBody>
                  <a:tcPr marL="91882" marR="91882"/>
                </a:tc>
                <a:extLst>
                  <a:ext uri="{0D108BD9-81ED-4DB2-BD59-A6C34878D82A}">
                    <a16:rowId xmlns="" xmlns:a16="http://schemas.microsoft.com/office/drawing/2014/main" val="937048865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Informatique et</a:t>
                      </a:r>
                      <a:r>
                        <a:rPr lang="fr-FR" baseline="0" dirty="0"/>
                        <a:t> sciences du numérique</a:t>
                      </a:r>
                      <a:endParaRPr lang="fr-FR" dirty="0"/>
                    </a:p>
                  </a:txBody>
                  <a:tcPr marL="91882" marR="91882"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marL="91882" marR="91882"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marL="91882" marR="91882"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marL="91882" marR="91882"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marL="91882" marR="9188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 (oral)</a:t>
                      </a:r>
                    </a:p>
                  </a:txBody>
                  <a:tcPr marL="91882" marR="9188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 évaluation en cours</a:t>
                      </a:r>
                      <a:r>
                        <a:rPr lang="fr-FR" baseline="0" dirty="0"/>
                        <a:t> d’année</a:t>
                      </a:r>
                      <a:endParaRPr lang="fr-FR" dirty="0"/>
                    </a:p>
                  </a:txBody>
                  <a:tcPr marL="91882" marR="91882"/>
                </a:tc>
                <a:extLst>
                  <a:ext uri="{0D108BD9-81ED-4DB2-BD59-A6C34878D82A}">
                    <a16:rowId xmlns="" xmlns:a16="http://schemas.microsoft.com/office/drawing/2014/main" val="33739840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0481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Epreuves facultatives en juin 2018 (2 max)</a:t>
            </a: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968442972"/>
              </p:ext>
            </p:extLst>
          </p:nvPr>
        </p:nvGraphicFramePr>
        <p:xfrm>
          <a:off x="812800" y="1600200"/>
          <a:ext cx="10566399" cy="2225040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3522133">
                  <a:extLst>
                    <a:ext uri="{9D8B030D-6E8A-4147-A177-3AD203B41FA5}">
                      <a16:colId xmlns="" xmlns:a16="http://schemas.microsoft.com/office/drawing/2014/main" val="1762951689"/>
                    </a:ext>
                  </a:extLst>
                </a:gridCol>
                <a:gridCol w="3522133">
                  <a:extLst>
                    <a:ext uri="{9D8B030D-6E8A-4147-A177-3AD203B41FA5}">
                      <a16:colId xmlns="" xmlns:a16="http://schemas.microsoft.com/office/drawing/2014/main" val="2585449971"/>
                    </a:ext>
                  </a:extLst>
                </a:gridCol>
                <a:gridCol w="3522133">
                  <a:extLst>
                    <a:ext uri="{9D8B030D-6E8A-4147-A177-3AD203B41FA5}">
                      <a16:colId xmlns="" xmlns:a16="http://schemas.microsoft.com/office/drawing/2014/main" val="15825385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Matières</a:t>
                      </a:r>
                    </a:p>
                  </a:txBody>
                  <a:tcPr marL="91882" marR="9188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Nature de l’épreuve</a:t>
                      </a:r>
                    </a:p>
                  </a:txBody>
                  <a:tcPr marL="91882" marR="9188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Durée</a:t>
                      </a:r>
                    </a:p>
                  </a:txBody>
                  <a:tcPr marL="91882" marR="91882"/>
                </a:tc>
                <a:extLst>
                  <a:ext uri="{0D108BD9-81ED-4DB2-BD59-A6C34878D82A}">
                    <a16:rowId xmlns="" xmlns:a16="http://schemas.microsoft.com/office/drawing/2014/main" val="34722824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EPS</a:t>
                      </a:r>
                    </a:p>
                  </a:txBody>
                  <a:tcPr marL="91882" marR="9188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Liste</a:t>
                      </a:r>
                      <a:r>
                        <a:rPr lang="fr-FR" baseline="0" dirty="0"/>
                        <a:t> académique du rectorat</a:t>
                      </a:r>
                      <a:endParaRPr lang="fr-FR" dirty="0"/>
                    </a:p>
                  </a:txBody>
                  <a:tcPr marL="91882" marR="91882"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marL="91882" marR="91882"/>
                </a:tc>
                <a:extLst>
                  <a:ext uri="{0D108BD9-81ED-4DB2-BD59-A6C34878D82A}">
                    <a16:rowId xmlns="" xmlns:a16="http://schemas.microsoft.com/office/drawing/2014/main" val="41579347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Arts : Théâtre</a:t>
                      </a:r>
                    </a:p>
                  </a:txBody>
                  <a:tcPr marL="91882" marR="9188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Oral</a:t>
                      </a:r>
                    </a:p>
                  </a:txBody>
                  <a:tcPr marL="91882" marR="9188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30 min</a:t>
                      </a:r>
                    </a:p>
                  </a:txBody>
                  <a:tcPr marL="91882" marR="91882"/>
                </a:tc>
                <a:extLst>
                  <a:ext uri="{0D108BD9-81ED-4DB2-BD59-A6C34878D82A}">
                    <a16:rowId xmlns="" xmlns:a16="http://schemas.microsoft.com/office/drawing/2014/main" val="9929927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Langue vivante étrangère</a:t>
                      </a:r>
                    </a:p>
                  </a:txBody>
                  <a:tcPr marL="91882" marR="9188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Oral ou écrit selon la langue</a:t>
                      </a:r>
                    </a:p>
                  </a:txBody>
                  <a:tcPr marL="91882" marR="9188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20 min ou 2h</a:t>
                      </a:r>
                    </a:p>
                  </a:txBody>
                  <a:tcPr marL="91882" marR="91882"/>
                </a:tc>
                <a:extLst>
                  <a:ext uri="{0D108BD9-81ED-4DB2-BD59-A6C34878D82A}">
                    <a16:rowId xmlns="" xmlns:a16="http://schemas.microsoft.com/office/drawing/2014/main" val="39927793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Langue régionale</a:t>
                      </a:r>
                    </a:p>
                  </a:txBody>
                  <a:tcPr marL="91882" marR="9188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Oral </a:t>
                      </a:r>
                    </a:p>
                  </a:txBody>
                  <a:tcPr marL="91882" marR="9188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20 min</a:t>
                      </a:r>
                    </a:p>
                  </a:txBody>
                  <a:tcPr marL="91882" marR="91882"/>
                </a:tc>
                <a:extLst>
                  <a:ext uri="{0D108BD9-81ED-4DB2-BD59-A6C34878D82A}">
                    <a16:rowId xmlns="" xmlns:a16="http://schemas.microsoft.com/office/drawing/2014/main" val="28901308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Latin</a:t>
                      </a:r>
                      <a:endParaRPr lang="fr-FR" dirty="0"/>
                    </a:p>
                  </a:txBody>
                  <a:tcPr marL="91882" marR="9188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Oral</a:t>
                      </a:r>
                    </a:p>
                  </a:txBody>
                  <a:tcPr marL="91882" marR="9188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15 min</a:t>
                      </a:r>
                    </a:p>
                  </a:txBody>
                  <a:tcPr marL="91882" marR="91882"/>
                </a:tc>
                <a:extLst>
                  <a:ext uri="{0D108BD9-81ED-4DB2-BD59-A6C34878D82A}">
                    <a16:rowId xmlns="" xmlns:a16="http://schemas.microsoft.com/office/drawing/2014/main" val="17501379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5218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Se projeter en post-bac</a:t>
            </a:r>
          </a:p>
        </p:txBody>
      </p:sp>
      <p:sp>
        <p:nvSpPr>
          <p:cNvPr id="4" name="Titr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Les études supérieures </a:t>
            </a:r>
          </a:p>
        </p:txBody>
      </p:sp>
    </p:spTree>
    <p:extLst>
      <p:ext uri="{BB962C8B-B14F-4D97-AF65-F5344CB8AC3E}">
        <p14:creationId xmlns:p14="http://schemas.microsoft.com/office/powerpoint/2010/main" val="3857814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sz="4400" dirty="0"/>
              <a:t>S’orienter c’est faire un choix…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fr-FR" sz="4000" dirty="0"/>
              <a:t>Connaître toutes les propositions d’orientation</a:t>
            </a:r>
          </a:p>
          <a:p>
            <a:r>
              <a:rPr lang="fr-FR" sz="4000" dirty="0"/>
              <a:t>Se rendre aux différents salons</a:t>
            </a:r>
          </a:p>
          <a:p>
            <a:r>
              <a:rPr lang="fr-FR" sz="4000" dirty="0"/>
              <a:t>Se renseigner sur l’accessibilité de certaines écoles</a:t>
            </a:r>
          </a:p>
          <a:p>
            <a:r>
              <a:rPr lang="fr-FR" sz="4000" dirty="0"/>
              <a:t>Elaborer un ensemble de « choix » dans l’objectif de la procédure APB</a:t>
            </a:r>
          </a:p>
        </p:txBody>
      </p:sp>
    </p:spTree>
    <p:extLst>
      <p:ext uri="{BB962C8B-B14F-4D97-AF65-F5344CB8AC3E}">
        <p14:creationId xmlns:p14="http://schemas.microsoft.com/office/powerpoint/2010/main" val="1826583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6"/>
          <p:cNvSpPr>
            <a:spLocks noGrp="1"/>
          </p:cNvSpPr>
          <p:nvPr>
            <p:ph sz="quarter" idx="14"/>
          </p:nvPr>
        </p:nvSpPr>
        <p:spPr>
          <a:xfrm>
            <a:off x="6334538" y="3006725"/>
            <a:ext cx="5020849" cy="3182938"/>
          </a:xfrm>
        </p:spPr>
        <p:txBody>
          <a:bodyPr>
            <a:normAutofit/>
          </a:bodyPr>
          <a:lstStyle/>
          <a:p>
            <a:r>
              <a:rPr lang="fr-FR" sz="2400" dirty="0"/>
              <a:t>Suis-je sûre de mon choix à 100%? Pourquoi?</a:t>
            </a:r>
          </a:p>
          <a:p>
            <a:r>
              <a:rPr lang="fr-FR" sz="2400" dirty="0"/>
              <a:t>Quelles formations permettent d’atteindre ce but?</a:t>
            </a:r>
          </a:p>
          <a:p>
            <a:r>
              <a:rPr lang="fr-FR" sz="2400" dirty="0"/>
              <a:t>Quelle formation me conviendra le mieux?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3"/>
          </p:nvPr>
        </p:nvSpPr>
        <p:spPr>
          <a:xfrm>
            <a:off x="839788" y="3006725"/>
            <a:ext cx="5157787" cy="3182937"/>
          </a:xfrm>
        </p:spPr>
        <p:txBody>
          <a:bodyPr>
            <a:normAutofit/>
          </a:bodyPr>
          <a:lstStyle/>
          <a:p>
            <a:r>
              <a:rPr lang="fr-FR" sz="2400" dirty="0"/>
              <a:t>Etudes longues ou courtes?</a:t>
            </a:r>
          </a:p>
          <a:p>
            <a:r>
              <a:rPr lang="fr-FR" sz="2400" dirty="0"/>
              <a:t>Etudes généralistes ou plus précise?</a:t>
            </a:r>
          </a:p>
          <a:p>
            <a:r>
              <a:rPr lang="fr-FR" sz="2400" dirty="0"/>
              <a:t>Formation sélective ou pas?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Différentes possibilités en 1ere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idx="1"/>
          </p:nvPr>
        </p:nvSpPr>
        <p:spPr>
          <a:xfrm>
            <a:off x="771978" y="2188029"/>
            <a:ext cx="4978400" cy="574675"/>
          </a:xfrm>
        </p:spPr>
        <p:txBody>
          <a:bodyPr>
            <a:normAutofit/>
          </a:bodyPr>
          <a:lstStyle/>
          <a:p>
            <a:r>
              <a:rPr lang="fr-FR" sz="2400" dirty="0"/>
              <a:t>Je ne sais pas ce que je veux faire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3"/>
          </p:nvPr>
        </p:nvSpPr>
        <p:spPr>
          <a:xfrm>
            <a:off x="6343650" y="2196193"/>
            <a:ext cx="4978400" cy="574675"/>
          </a:xfrm>
        </p:spPr>
        <p:txBody>
          <a:bodyPr>
            <a:normAutofit/>
          </a:bodyPr>
          <a:lstStyle/>
          <a:p>
            <a:r>
              <a:rPr lang="fr-FR" sz="2400" dirty="0"/>
              <a:t>Je sais ce que je veux faire</a:t>
            </a:r>
          </a:p>
        </p:txBody>
      </p:sp>
      <p:cxnSp>
        <p:nvCxnSpPr>
          <p:cNvPr id="9" name="Connecteur droit avec flèche 8"/>
          <p:cNvCxnSpPr/>
          <p:nvPr/>
        </p:nvCxnSpPr>
        <p:spPr>
          <a:xfrm flipH="1">
            <a:off x="3922643" y="1378226"/>
            <a:ext cx="596349" cy="70236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063407" y="1378226"/>
            <a:ext cx="924384" cy="1007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80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126435" y="60341"/>
            <a:ext cx="9674087" cy="6797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825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UN diplôme, DES voies d’accès</a:t>
            </a:r>
            <a:br>
              <a:rPr lang="fr-FR" dirty="0"/>
            </a:br>
            <a:r>
              <a:rPr lang="fr-FR" dirty="0"/>
              <a:t>Exemple : diplôme d’Ingénieur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3930" y="2079555"/>
            <a:ext cx="6709862" cy="4135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060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voies de formation « courtes »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fr-FR" sz="2400" dirty="0"/>
              <a:t>Les BTS (brevets de technicien supérieur), DUT (diplômes universitaires de technologie) et IUT (instituts universitaires de technologie)</a:t>
            </a:r>
          </a:p>
          <a:p>
            <a:r>
              <a:rPr lang="fr-FR" sz="2400" dirty="0"/>
              <a:t>Durée des études : 2 ans</a:t>
            </a:r>
          </a:p>
          <a:p>
            <a:r>
              <a:rPr lang="fr-FR" sz="2400" dirty="0"/>
              <a:t>Filières concernées : Arts, Communication, Droit, Edition, Gestion, Commerce, Hôtellerie, Tourisme, Sciences, Santé, Social.</a:t>
            </a:r>
          </a:p>
          <a:p>
            <a:r>
              <a:rPr lang="fr-FR" sz="2400" dirty="0"/>
              <a:t>Condition de recrutement : Sélection sur dossier scolaire et/ou entretien individuel</a:t>
            </a:r>
          </a:p>
          <a:p>
            <a:r>
              <a:rPr lang="fr-FR" sz="2400" dirty="0"/>
              <a:t>Alternance possible</a:t>
            </a:r>
          </a:p>
          <a:p>
            <a:r>
              <a:rPr lang="fr-FR" sz="2400" dirty="0"/>
              <a:t>Suite : entrée sur le monde du travail ou poursuite d’études (concours passerelles, L3, école, </a:t>
            </a:r>
            <a:r>
              <a:rPr lang="fr-FR" sz="2400" dirty="0" err="1"/>
              <a:t>Bachelor</a:t>
            </a:r>
            <a:r>
              <a:rPr lang="fr-FR" sz="2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8912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sz="5400" dirty="0"/>
              <a:t>Déroulé de la réunion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r-FR" sz="5400" dirty="0"/>
              <a:t>L’année de terminale filière par filière</a:t>
            </a:r>
          </a:p>
          <a:p>
            <a:r>
              <a:rPr lang="fr-FR" sz="5400" dirty="0"/>
              <a:t>Le baccalauréat</a:t>
            </a:r>
          </a:p>
          <a:p>
            <a:r>
              <a:rPr lang="fr-FR" sz="5400" dirty="0"/>
              <a:t>Les études supérieures : se projeter dans une voie d’orientation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13391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études « courtes »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fr-FR" sz="2800" dirty="0"/>
              <a:t>DCG (diplôme de comptabilité et de gestion)</a:t>
            </a:r>
          </a:p>
          <a:p>
            <a:r>
              <a:rPr lang="fr-FR" sz="2800" dirty="0"/>
              <a:t>Durée de formation : 3 ans</a:t>
            </a:r>
          </a:p>
          <a:p>
            <a:r>
              <a:rPr lang="fr-FR" sz="2800" dirty="0"/>
              <a:t>Filières concernées : audit, finance, conseil..</a:t>
            </a:r>
          </a:p>
          <a:p>
            <a:r>
              <a:rPr lang="fr-FR" sz="2800" dirty="0"/>
              <a:t>Condition de recrutement : sur dossier</a:t>
            </a:r>
          </a:p>
          <a:p>
            <a:r>
              <a:rPr lang="fr-FR" sz="2800" dirty="0"/>
              <a:t>Diplôme d’Etat, grade licence</a:t>
            </a:r>
          </a:p>
          <a:p>
            <a:r>
              <a:rPr lang="fr-FR" sz="2800" dirty="0"/>
              <a:t>Suite : Poursuite d’étude (concours parallèle, master) ou entrée dans la vie professionnelle</a:t>
            </a:r>
          </a:p>
        </p:txBody>
      </p:sp>
    </p:spTree>
    <p:extLst>
      <p:ext uri="{BB962C8B-B14F-4D97-AF65-F5344CB8AC3E}">
        <p14:creationId xmlns:p14="http://schemas.microsoft.com/office/powerpoint/2010/main" val="985743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Classes préparatoires aux grandes écoles</a:t>
            </a:r>
            <a:br>
              <a:rPr lang="fr-FR" dirty="0"/>
            </a:br>
            <a:r>
              <a:rPr lang="fr-FR" dirty="0"/>
              <a:t>CPGE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fr-FR" sz="5400" dirty="0"/>
              <a:t>Economiques et sociales</a:t>
            </a:r>
          </a:p>
          <a:p>
            <a:r>
              <a:rPr lang="fr-FR" sz="5400" dirty="0"/>
              <a:t>Scientifiques </a:t>
            </a:r>
          </a:p>
          <a:p>
            <a:r>
              <a:rPr lang="fr-FR" sz="5400" dirty="0"/>
              <a:t>Littéraires</a:t>
            </a:r>
          </a:p>
        </p:txBody>
      </p:sp>
    </p:spTree>
    <p:extLst>
      <p:ext uri="{BB962C8B-B14F-4D97-AF65-F5344CB8AC3E}">
        <p14:creationId xmlns:p14="http://schemas.microsoft.com/office/powerpoint/2010/main" val="129756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Filières 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r>
              <a:rPr lang="fr-FR" sz="5400" dirty="0"/>
              <a:t>ECE (économie et commerce option éco)</a:t>
            </a:r>
          </a:p>
          <a:p>
            <a:r>
              <a:rPr lang="fr-FR" sz="5400" dirty="0"/>
              <a:t>ECS (économie et commerce option scientifique)</a:t>
            </a:r>
          </a:p>
          <a:p>
            <a:r>
              <a:rPr lang="fr-FR" sz="5400" dirty="0"/>
              <a:t>ENS Cachan (école normale supérieure</a:t>
            </a:r>
            <a:r>
              <a:rPr lang="fr-FR" sz="58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14098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Filière scientifique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fr-FR" sz="4000" dirty="0"/>
              <a:t>MPSI : maths physique sciences de l’ingénieur</a:t>
            </a:r>
          </a:p>
          <a:p>
            <a:r>
              <a:rPr lang="fr-FR" sz="4000" dirty="0"/>
              <a:t>PCSI : physique chimie sciences de l’ingénieur</a:t>
            </a:r>
          </a:p>
          <a:p>
            <a:r>
              <a:rPr lang="fr-FR" sz="4000" dirty="0"/>
              <a:t>PTSI : physique technologie et sciences de l’ingénieur</a:t>
            </a:r>
          </a:p>
          <a:p>
            <a:r>
              <a:rPr lang="fr-FR" sz="4000" dirty="0"/>
              <a:t>BCPST : biologie chimie physique sciences de la terre</a:t>
            </a:r>
          </a:p>
        </p:txBody>
      </p:sp>
    </p:spTree>
    <p:extLst>
      <p:ext uri="{BB962C8B-B14F-4D97-AF65-F5344CB8AC3E}">
        <p14:creationId xmlns:p14="http://schemas.microsoft.com/office/powerpoint/2010/main" val="2413093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Filière littéraire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fr-FR" sz="5400" dirty="0"/>
              <a:t>hypokhâgne / khâgne</a:t>
            </a:r>
          </a:p>
          <a:p>
            <a:endParaRPr lang="fr-FR" sz="5400" dirty="0"/>
          </a:p>
          <a:p>
            <a:r>
              <a:rPr lang="fr-FR" sz="5400" dirty="0"/>
              <a:t>ENS</a:t>
            </a:r>
          </a:p>
        </p:txBody>
      </p:sp>
    </p:spTree>
    <p:extLst>
      <p:ext uri="{BB962C8B-B14F-4D97-AF65-F5344CB8AC3E}">
        <p14:creationId xmlns:p14="http://schemas.microsoft.com/office/powerpoint/2010/main" val="1218373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CPGE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fr-FR" sz="4400" dirty="0"/>
              <a:t>Durée des études : 2 ou 3 ans</a:t>
            </a:r>
          </a:p>
          <a:p>
            <a:r>
              <a:rPr lang="fr-FR" sz="4400" dirty="0"/>
              <a:t>Condition de recrutement</a:t>
            </a:r>
          </a:p>
          <a:p>
            <a:r>
              <a:rPr lang="fr-FR" sz="4400" dirty="0"/>
              <a:t>Formation généraliste</a:t>
            </a:r>
          </a:p>
          <a:p>
            <a:r>
              <a:rPr lang="fr-FR" sz="4400" dirty="0"/>
              <a:t>Poursuite d’études : écoles supérieures, L3, magistère</a:t>
            </a:r>
          </a:p>
        </p:txBody>
      </p:sp>
    </p:spTree>
    <p:extLst>
      <p:ext uri="{BB962C8B-B14F-4D97-AF65-F5344CB8AC3E}">
        <p14:creationId xmlns:p14="http://schemas.microsoft.com/office/powerpoint/2010/main" val="3508941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Critères de sélection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705679" y="1690688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 dirty="0"/>
              <a:t>Les critères d’évaluation pris en compte par les CPGE portent généralement sur : </a:t>
            </a:r>
          </a:p>
          <a:p>
            <a:r>
              <a:rPr lang="fr-FR" sz="2400" dirty="0"/>
              <a:t>La marge de progression de l’élève</a:t>
            </a:r>
          </a:p>
          <a:p>
            <a:r>
              <a:rPr lang="fr-FR" sz="2400" dirty="0"/>
              <a:t>L’évaluation de la capacité de travail en terme d’efficacité, de sérieux et de quantité</a:t>
            </a:r>
          </a:p>
          <a:p>
            <a:r>
              <a:rPr lang="fr-FR" sz="2400" dirty="0"/>
              <a:t>Le niveau scolaire de l’élève de terminale par rapport aux exigences du baccalauréat, par rapport aux autres élèves de la classe et au niveau estimé pour une entrée en CPGE</a:t>
            </a:r>
          </a:p>
          <a:p>
            <a:r>
              <a:rPr lang="fr-FR" sz="2400" dirty="0"/>
              <a:t>Les motivations et l’enthousiasme de l’élève pour les disciplines et son projet d’études.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117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Université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fr-FR" sz="3200" dirty="0"/>
              <a:t>Durée des études : 3ans (licence) 5ans (master) 8ans (doctorat)</a:t>
            </a:r>
          </a:p>
          <a:p>
            <a:r>
              <a:rPr lang="fr-FR" sz="3200" dirty="0"/>
              <a:t>Conditions d’accès : BAC et/ou sur dossier, examen pour </a:t>
            </a:r>
            <a:r>
              <a:rPr lang="fr-FR" sz="3200" dirty="0" err="1"/>
              <a:t>qq</a:t>
            </a:r>
            <a:r>
              <a:rPr lang="fr-FR" sz="3200" dirty="0"/>
              <a:t> </a:t>
            </a:r>
            <a:r>
              <a:rPr lang="fr-FR" sz="3200" dirty="0" err="1"/>
              <a:t>fillières</a:t>
            </a:r>
            <a:r>
              <a:rPr lang="fr-FR" sz="3200" dirty="0"/>
              <a:t> sélectives</a:t>
            </a:r>
          </a:p>
          <a:p>
            <a:r>
              <a:rPr lang="fr-FR" sz="3200" dirty="0"/>
              <a:t>Autonomie</a:t>
            </a:r>
          </a:p>
          <a:p>
            <a:r>
              <a:rPr lang="fr-FR" sz="3200" dirty="0"/>
              <a:t>Spécialisation progressive</a:t>
            </a:r>
          </a:p>
          <a:p>
            <a:r>
              <a:rPr lang="fr-FR" sz="3200" dirty="0"/>
              <a:t>Accès aux concours passerelles après L2 ou L3</a:t>
            </a:r>
          </a:p>
          <a:p>
            <a:r>
              <a:rPr lang="fr-FR" sz="3200" dirty="0"/>
              <a:t>Marché du travail possible juste après la licence</a:t>
            </a:r>
          </a:p>
        </p:txBody>
      </p:sp>
    </p:spTree>
    <p:extLst>
      <p:ext uri="{BB962C8B-B14F-4D97-AF65-F5344CB8AC3E}">
        <p14:creationId xmlns:p14="http://schemas.microsoft.com/office/powerpoint/2010/main" val="4272148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Formations universitaires particulières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fr-FR" sz="4400" dirty="0"/>
              <a:t>Université de technologie Paris Dauphine</a:t>
            </a:r>
          </a:p>
          <a:p>
            <a:r>
              <a:rPr lang="fr-FR" sz="4400" dirty="0"/>
              <a:t>CUPGE (classe universitaire préparatoire aux grandes écoles)</a:t>
            </a:r>
          </a:p>
          <a:p>
            <a:r>
              <a:rPr lang="fr-FR" sz="4400" dirty="0"/>
              <a:t>Etudes de santé PACES (première année commune aux Etudes de Santé)</a:t>
            </a:r>
          </a:p>
        </p:txBody>
      </p:sp>
    </p:spTree>
    <p:extLst>
      <p:ext uri="{BB962C8B-B14F-4D97-AF65-F5344CB8AC3E}">
        <p14:creationId xmlns:p14="http://schemas.microsoft.com/office/powerpoint/2010/main" val="2112862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Paris Dauphine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4810539" y="838625"/>
            <a:ext cx="4840618" cy="5219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98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Horaires en classe de terminale</a:t>
            </a:r>
          </a:p>
        </p:txBody>
      </p:sp>
    </p:spTree>
    <p:extLst>
      <p:ext uri="{BB962C8B-B14F-4D97-AF65-F5344CB8AC3E}">
        <p14:creationId xmlns:p14="http://schemas.microsoft.com/office/powerpoint/2010/main" val="2764507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CUPGE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fr-FR" sz="3600" dirty="0"/>
              <a:t>Alternative au CPGE</a:t>
            </a:r>
          </a:p>
          <a:p>
            <a:r>
              <a:rPr lang="fr-FR" sz="3600" dirty="0"/>
              <a:t>Dans le cursus universitaire</a:t>
            </a:r>
          </a:p>
          <a:p>
            <a:r>
              <a:rPr lang="fr-FR" sz="3600" dirty="0"/>
              <a:t>Inscription sur dossier +/- entretien et examen d’entrée</a:t>
            </a:r>
          </a:p>
          <a:p>
            <a:r>
              <a:rPr lang="fr-FR" sz="3600" dirty="0"/>
              <a:t>Possibilité de poursuite dans cycle universitaire en cas d’échec au concours</a:t>
            </a:r>
          </a:p>
        </p:txBody>
      </p:sp>
    </p:spTree>
    <p:extLst>
      <p:ext uri="{BB962C8B-B14F-4D97-AF65-F5344CB8AC3E}">
        <p14:creationId xmlns:p14="http://schemas.microsoft.com/office/powerpoint/2010/main" val="2982203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Ecole post-bac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r-FR" sz="3600" dirty="0"/>
              <a:t>Durée des études : 3 à 5 ans</a:t>
            </a:r>
          </a:p>
          <a:p>
            <a:r>
              <a:rPr lang="fr-FR" sz="3600" dirty="0"/>
              <a:t>Condition de recrutement : concours, dossier, entretien, résultats du bac</a:t>
            </a:r>
          </a:p>
          <a:p>
            <a:r>
              <a:rPr lang="fr-FR" sz="3600" dirty="0"/>
              <a:t>Atouts de la formation : spécialisation progressive pour les écoles d’ingénieur et de commerce, alternance possible.</a:t>
            </a:r>
          </a:p>
          <a:p>
            <a:r>
              <a:rPr lang="fr-FR" sz="3600" dirty="0"/>
              <a:t>! : nature du diplôme délivré, coût de la scolarité.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21639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APB : une mine d’information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fr-FR" sz="5400" dirty="0"/>
              <a:t>Admission post-bac</a:t>
            </a:r>
          </a:p>
        </p:txBody>
      </p:sp>
    </p:spTree>
    <p:extLst>
      <p:ext uri="{BB962C8B-B14F-4D97-AF65-F5344CB8AC3E}">
        <p14:creationId xmlns:p14="http://schemas.microsoft.com/office/powerpoint/2010/main" val="475626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922226" y="198783"/>
            <a:ext cx="7168765" cy="6531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31551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Préciser son orientation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fr-FR" sz="2200" dirty="0"/>
              <a:t>Salons d’orientation</a:t>
            </a:r>
          </a:p>
          <a:p>
            <a:r>
              <a:rPr lang="fr-FR" sz="2200" dirty="0"/>
              <a:t>Formation de culture générale</a:t>
            </a:r>
          </a:p>
          <a:p>
            <a:r>
              <a:rPr lang="fr-FR" sz="2200" dirty="0"/>
              <a:t>Forum des métiers </a:t>
            </a:r>
            <a:r>
              <a:rPr lang="fr-FR" sz="2200" i="1" dirty="0"/>
              <a:t>28/01/17</a:t>
            </a:r>
            <a:endParaRPr lang="fr-FR" sz="2200" dirty="0"/>
          </a:p>
          <a:p>
            <a:r>
              <a:rPr lang="fr-FR" sz="2200" dirty="0"/>
              <a:t>Forum rencontres étudiants </a:t>
            </a:r>
            <a:r>
              <a:rPr lang="fr-FR" sz="2200" i="1" dirty="0"/>
              <a:t>25/02/17</a:t>
            </a:r>
          </a:p>
          <a:p>
            <a:r>
              <a:rPr lang="fr-FR" sz="2200" dirty="0"/>
              <a:t>Préparation aux concours (sciences po dès l’année de première, </a:t>
            </a:r>
            <a:r>
              <a:rPr lang="fr-FR" sz="2200" dirty="0" err="1"/>
              <a:t>Sesame</a:t>
            </a:r>
            <a:r>
              <a:rPr lang="fr-FR" sz="2200" dirty="0"/>
              <a:t> et Accès)</a:t>
            </a:r>
          </a:p>
          <a:p>
            <a:r>
              <a:rPr lang="fr-FR" sz="2200" dirty="0"/>
              <a:t>Stages de perfectionnement et remédiation (6 au 10 février, 3 au 7 avril, 28 aout au 1</a:t>
            </a:r>
            <a:r>
              <a:rPr lang="fr-FR" sz="2200" baseline="30000" dirty="0"/>
              <a:t>er</a:t>
            </a:r>
            <a:r>
              <a:rPr lang="fr-FR" sz="2200" dirty="0"/>
              <a:t> septembre 2017)</a:t>
            </a:r>
          </a:p>
          <a:p>
            <a:r>
              <a:rPr lang="fr-FR" sz="2200" dirty="0"/>
              <a:t>Livret d’orientation</a:t>
            </a:r>
          </a:p>
          <a:p>
            <a:r>
              <a:rPr lang="fr-FR" sz="2200" dirty="0"/>
              <a:t>Sites internet à consulter</a:t>
            </a:r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28322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Rappel des dates de salon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sz="2800" b="1" dirty="0"/>
              <a:t>26 novembre </a:t>
            </a:r>
            <a:r>
              <a:rPr lang="fr-FR" sz="2800" dirty="0"/>
              <a:t>: </a:t>
            </a:r>
            <a:r>
              <a:rPr lang="fr-FR" sz="2800" dirty="0" err="1"/>
              <a:t>Studyrama</a:t>
            </a:r>
            <a:r>
              <a:rPr lang="fr-FR" sz="2800" dirty="0"/>
              <a:t> (Paris Event Center)</a:t>
            </a:r>
          </a:p>
          <a:p>
            <a:r>
              <a:rPr lang="fr-FR" sz="2800" b="1" dirty="0"/>
              <a:t>3 novembre </a:t>
            </a:r>
            <a:r>
              <a:rPr lang="fr-FR" sz="2800" dirty="0"/>
              <a:t>: Salon </a:t>
            </a:r>
            <a:r>
              <a:rPr lang="fr-FR" sz="2800" dirty="0" err="1"/>
              <a:t>Studyrama</a:t>
            </a:r>
            <a:r>
              <a:rPr lang="fr-FR" sz="2800" dirty="0"/>
              <a:t> des 1eres et </a:t>
            </a:r>
            <a:r>
              <a:rPr lang="fr-FR" sz="2800" dirty="0" err="1"/>
              <a:t>Tles</a:t>
            </a:r>
            <a:r>
              <a:rPr lang="fr-FR" sz="2800" dirty="0"/>
              <a:t> Infos APB (cité universitaire de Paris)</a:t>
            </a:r>
          </a:p>
          <a:p>
            <a:r>
              <a:rPr lang="fr-FR" sz="2800" b="1" dirty="0"/>
              <a:t>10/11 décembre </a:t>
            </a:r>
            <a:r>
              <a:rPr lang="fr-FR" sz="2800" dirty="0"/>
              <a:t>: Salon de l’Etudiant (VIPARIS)</a:t>
            </a:r>
          </a:p>
          <a:p>
            <a:r>
              <a:rPr lang="fr-FR" sz="2800" b="1" dirty="0"/>
              <a:t>6/7 janvier </a:t>
            </a:r>
            <a:r>
              <a:rPr lang="fr-FR" sz="2800" dirty="0"/>
              <a:t>: Salon APB (Grande Halle de la Villette)</a:t>
            </a:r>
          </a:p>
          <a:p>
            <a:r>
              <a:rPr lang="fr-FR" sz="2800" b="1" dirty="0"/>
              <a:t>21 janvier </a:t>
            </a:r>
            <a:r>
              <a:rPr lang="fr-FR" sz="2800" dirty="0"/>
              <a:t>: Salon du lycéen et de l’étudiant en Yvelines (Palais des congrès </a:t>
            </a:r>
            <a:r>
              <a:rPr lang="fr-FR" sz="2800" dirty="0" smtClean="0"/>
              <a:t>Versailles)</a:t>
            </a:r>
          </a:p>
          <a:p>
            <a:r>
              <a:rPr lang="fr-FR" sz="2800" b="1" dirty="0" smtClean="0"/>
              <a:t>21 janvier </a:t>
            </a:r>
            <a:r>
              <a:rPr lang="fr-FR" sz="2800" dirty="0" smtClean="0"/>
              <a:t>: Salon des classes prépa enseignement catholique d’île de France (Paris 7me)</a:t>
            </a:r>
            <a:endParaRPr lang="fr-FR" sz="2800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83720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Formation de culture générale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fr-FR" sz="4400" dirty="0"/>
              <a:t>Comment décrypter l’information? Intérêt et rôle de l’information</a:t>
            </a:r>
          </a:p>
          <a:p>
            <a:pPr marL="0" indent="0">
              <a:buNone/>
            </a:pPr>
            <a:r>
              <a:rPr lang="fr-FR" sz="4400" dirty="0"/>
              <a:t>	Eveiller son sens critique</a:t>
            </a:r>
          </a:p>
          <a:p>
            <a:r>
              <a:rPr lang="fr-FR" sz="4400" dirty="0"/>
              <a:t>Les principaux enjeux d’actualités</a:t>
            </a:r>
          </a:p>
          <a:p>
            <a:r>
              <a:rPr lang="fr-FR" sz="4400" dirty="0"/>
              <a:t>Le monde économique</a:t>
            </a:r>
          </a:p>
        </p:txBody>
      </p:sp>
    </p:spTree>
    <p:extLst>
      <p:ext uri="{BB962C8B-B14F-4D97-AF65-F5344CB8AC3E}">
        <p14:creationId xmlns:p14="http://schemas.microsoft.com/office/powerpoint/2010/main" val="1432517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Livret d’orientation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fr-FR" sz="3600" dirty="0"/>
              <a:t>Remis à l’élève après le conseil de classe du premier trimestre</a:t>
            </a:r>
          </a:p>
          <a:p>
            <a:r>
              <a:rPr lang="fr-FR" sz="3600" dirty="0"/>
              <a:t>Aide au choix</a:t>
            </a:r>
          </a:p>
          <a:p>
            <a:r>
              <a:rPr lang="fr-FR" sz="3600" dirty="0"/>
              <a:t>Prise de note lors d’intervention</a:t>
            </a:r>
          </a:p>
          <a:p>
            <a:r>
              <a:rPr lang="fr-FR" sz="3600" dirty="0"/>
              <a:t>Dialogue avec le professeur principal</a:t>
            </a:r>
          </a:p>
          <a:p>
            <a:r>
              <a:rPr lang="fr-FR" sz="3600" dirty="0"/>
              <a:t>Suivi d’orientation avec un professeur référent</a:t>
            </a:r>
          </a:p>
        </p:txBody>
      </p:sp>
    </p:spTree>
    <p:extLst>
      <p:ext uri="{BB962C8B-B14F-4D97-AF65-F5344CB8AC3E}">
        <p14:creationId xmlns:p14="http://schemas.microsoft.com/office/powerpoint/2010/main" val="417419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Sites internet à consulter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fr-FR" sz="4400" dirty="0"/>
              <a:t>Onisep.fr</a:t>
            </a:r>
          </a:p>
          <a:p>
            <a:r>
              <a:rPr lang="fr-FR" sz="4400" dirty="0"/>
              <a:t>Admission-postbac.fr</a:t>
            </a:r>
          </a:p>
          <a:p>
            <a:r>
              <a:rPr lang="fr-FR" sz="4400" dirty="0"/>
              <a:t>Letudiant.fr</a:t>
            </a:r>
          </a:p>
          <a:p>
            <a:r>
              <a:rPr lang="fr-FR" sz="4400" dirty="0"/>
              <a:t>CIO Saint Germain en Laye</a:t>
            </a:r>
          </a:p>
        </p:txBody>
      </p:sp>
    </p:spTree>
    <p:extLst>
      <p:ext uri="{BB962C8B-B14F-4D97-AF65-F5344CB8AC3E}">
        <p14:creationId xmlns:p14="http://schemas.microsoft.com/office/powerpoint/2010/main" val="2715927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7882985"/>
              </p:ext>
            </p:extLst>
          </p:nvPr>
        </p:nvGraphicFramePr>
        <p:xfrm>
          <a:off x="917713" y="824282"/>
          <a:ext cx="9843051" cy="5905113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3358917">
                  <a:extLst>
                    <a:ext uri="{9D8B030D-6E8A-4147-A177-3AD203B41FA5}">
                      <a16:colId xmlns="" xmlns:a16="http://schemas.microsoft.com/office/drawing/2014/main" val="241315603"/>
                    </a:ext>
                  </a:extLst>
                </a:gridCol>
                <a:gridCol w="2161378">
                  <a:extLst>
                    <a:ext uri="{9D8B030D-6E8A-4147-A177-3AD203B41FA5}">
                      <a16:colId xmlns="" xmlns:a16="http://schemas.microsoft.com/office/drawing/2014/main" val="1829312904"/>
                    </a:ext>
                  </a:extLst>
                </a:gridCol>
                <a:gridCol w="2161378">
                  <a:extLst>
                    <a:ext uri="{9D8B030D-6E8A-4147-A177-3AD203B41FA5}">
                      <a16:colId xmlns="" xmlns:a16="http://schemas.microsoft.com/office/drawing/2014/main" val="1710611131"/>
                    </a:ext>
                  </a:extLst>
                </a:gridCol>
                <a:gridCol w="2161378">
                  <a:extLst>
                    <a:ext uri="{9D8B030D-6E8A-4147-A177-3AD203B41FA5}">
                      <a16:colId xmlns="" xmlns:a16="http://schemas.microsoft.com/office/drawing/2014/main" val="1359606797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Matières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TL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5511931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Philosophie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8h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4h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3h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8213099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Littérature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9815340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Littérature anglaise en anglais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1h30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991306928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Histoire Géographie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4h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4h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7803204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EMC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0h30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0h30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0h30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9763362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LV1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2h30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2h30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2h30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23635177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LV2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1h30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1h30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1h30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56956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EPS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16791187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5h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787466168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Mathématiques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4h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6h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13598737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Physique Chimie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5h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3444392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SVT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3h30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66769242"/>
                  </a:ext>
                </a:extLst>
              </a:tr>
              <a:tr h="418713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Accompagnement personnalisé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14930680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Vie de classe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0h30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0h30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0h30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096233497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Total</a:t>
                      </a:r>
                      <a:r>
                        <a:rPr lang="fr-FR" baseline="0" dirty="0"/>
                        <a:t> hebdomadaire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24h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26h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28h30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935580192"/>
                  </a:ext>
                </a:extLst>
              </a:tr>
            </a:tbl>
          </a:graphicData>
        </a:graphic>
      </p:graphicFrame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159027" y="1"/>
            <a:ext cx="6773788" cy="689956"/>
          </a:xfrm>
        </p:spPr>
        <p:txBody>
          <a:bodyPr>
            <a:normAutofit/>
          </a:bodyPr>
          <a:lstStyle/>
          <a:p>
            <a:r>
              <a:rPr lang="fr-FR" dirty="0"/>
              <a:t>Enseignements obligatoires</a:t>
            </a:r>
          </a:p>
        </p:txBody>
      </p:sp>
    </p:spTree>
    <p:extLst>
      <p:ext uri="{BB962C8B-B14F-4D97-AF65-F5344CB8AC3E}">
        <p14:creationId xmlns:p14="http://schemas.microsoft.com/office/powerpoint/2010/main" val="3191693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079" y="232603"/>
            <a:ext cx="9737035" cy="403501"/>
          </a:xfrm>
        </p:spPr>
        <p:txBody>
          <a:bodyPr>
            <a:normAutofit fontScale="90000"/>
          </a:bodyPr>
          <a:lstStyle/>
          <a:p>
            <a:r>
              <a:rPr lang="fr-FR" dirty="0"/>
              <a:t>Enseignement de spécialité : 1 au choix</a:t>
            </a:r>
          </a:p>
        </p:txBody>
      </p:sp>
      <p:graphicFrame>
        <p:nvGraphicFramePr>
          <p:cNvPr id="6" name="Espace réservé du contenu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075124407"/>
              </p:ext>
            </p:extLst>
          </p:nvPr>
        </p:nvGraphicFramePr>
        <p:xfrm>
          <a:off x="387626" y="950982"/>
          <a:ext cx="10515600" cy="5257800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2628900">
                  <a:extLst>
                    <a:ext uri="{9D8B030D-6E8A-4147-A177-3AD203B41FA5}">
                      <a16:colId xmlns="" xmlns:a16="http://schemas.microsoft.com/office/drawing/2014/main" val="1367742659"/>
                    </a:ext>
                  </a:extLst>
                </a:gridCol>
                <a:gridCol w="2628900">
                  <a:extLst>
                    <a:ext uri="{9D8B030D-6E8A-4147-A177-3AD203B41FA5}">
                      <a16:colId xmlns="" xmlns:a16="http://schemas.microsoft.com/office/drawing/2014/main" val="2370562106"/>
                    </a:ext>
                  </a:extLst>
                </a:gridCol>
                <a:gridCol w="2628900">
                  <a:extLst>
                    <a:ext uri="{9D8B030D-6E8A-4147-A177-3AD203B41FA5}">
                      <a16:colId xmlns="" xmlns:a16="http://schemas.microsoft.com/office/drawing/2014/main" val="3775324936"/>
                    </a:ext>
                  </a:extLst>
                </a:gridCol>
                <a:gridCol w="2628900">
                  <a:extLst>
                    <a:ext uri="{9D8B030D-6E8A-4147-A177-3AD203B41FA5}">
                      <a16:colId xmlns="" xmlns:a16="http://schemas.microsoft.com/office/drawing/2014/main" val="9860019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Matières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TL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4578323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b="0" dirty="0"/>
                        <a:t>Latin</a:t>
                      </a:r>
                      <a:r>
                        <a:rPr lang="fr-FR" dirty="0"/>
                        <a:t> ou</a:t>
                      </a:r>
                      <a:r>
                        <a:rPr lang="fr-FR" baseline="0" dirty="0"/>
                        <a:t> Grec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3h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7431813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LV1 approfondie </a:t>
                      </a:r>
                      <a:r>
                        <a:rPr lang="fr-FR" dirty="0"/>
                        <a:t>(anglais)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3h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-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-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600966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LV2 approfondie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3h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627492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b="0" dirty="0"/>
                        <a:t>LV3</a:t>
                      </a:r>
                      <a:r>
                        <a:rPr lang="fr-FR" b="1" dirty="0"/>
                        <a:t> </a:t>
                      </a:r>
                      <a:r>
                        <a:rPr lang="fr-FR" b="0" dirty="0"/>
                        <a:t>(Italien)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3h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43910208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fr-FR" b="0" dirty="0"/>
                        <a:t>Droit</a:t>
                      </a:r>
                      <a:r>
                        <a:rPr lang="fr-FR" b="0" baseline="0" dirty="0"/>
                        <a:t> et grands enjeux du monde contemporain</a:t>
                      </a:r>
                      <a:endParaRPr lang="fr-F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3h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484039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Mathématiques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4h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1h30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2h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69928423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Sciences</a:t>
                      </a:r>
                      <a:r>
                        <a:rPr lang="fr-FR" b="1" baseline="0" dirty="0"/>
                        <a:t> sociales et politiques</a:t>
                      </a:r>
                      <a:endParaRPr lang="fr-FR" b="1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-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1h30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-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876637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Economie approfondie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1h30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149157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Physique</a:t>
                      </a:r>
                      <a:r>
                        <a:rPr lang="fr-FR" baseline="0" dirty="0"/>
                        <a:t> Chimie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901085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SVT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-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-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2h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64311161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Informatique et sciences du numérique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-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-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2h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537988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2186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Options facultatives (2 maximum)</a:t>
            </a:r>
          </a:p>
        </p:txBody>
      </p:sp>
      <p:graphicFrame>
        <p:nvGraphicFramePr>
          <p:cNvPr id="6" name="Espace réservé du contenu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902710670"/>
              </p:ext>
            </p:extLst>
          </p:nvPr>
        </p:nvGraphicFramePr>
        <p:xfrm>
          <a:off x="812800" y="1600200"/>
          <a:ext cx="10566400" cy="2225040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2641600">
                  <a:extLst>
                    <a:ext uri="{9D8B030D-6E8A-4147-A177-3AD203B41FA5}">
                      <a16:colId xmlns="" xmlns:a16="http://schemas.microsoft.com/office/drawing/2014/main" val="743576465"/>
                    </a:ext>
                  </a:extLst>
                </a:gridCol>
                <a:gridCol w="2641600">
                  <a:extLst>
                    <a:ext uri="{9D8B030D-6E8A-4147-A177-3AD203B41FA5}">
                      <a16:colId xmlns="" xmlns:a16="http://schemas.microsoft.com/office/drawing/2014/main" val="2135061321"/>
                    </a:ext>
                  </a:extLst>
                </a:gridCol>
                <a:gridCol w="2641600">
                  <a:extLst>
                    <a:ext uri="{9D8B030D-6E8A-4147-A177-3AD203B41FA5}">
                      <a16:colId xmlns="" xmlns:a16="http://schemas.microsoft.com/office/drawing/2014/main" val="1700737916"/>
                    </a:ext>
                  </a:extLst>
                </a:gridCol>
                <a:gridCol w="2641600">
                  <a:extLst>
                    <a:ext uri="{9D8B030D-6E8A-4147-A177-3AD203B41FA5}">
                      <a16:colId xmlns="" xmlns:a16="http://schemas.microsoft.com/office/drawing/2014/main" val="33774411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Matières</a:t>
                      </a:r>
                    </a:p>
                  </a:txBody>
                  <a:tcPr marL="91882" marR="9188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TL</a:t>
                      </a:r>
                    </a:p>
                  </a:txBody>
                  <a:tcPr marL="91882" marR="9188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TES</a:t>
                      </a:r>
                    </a:p>
                  </a:txBody>
                  <a:tcPr marL="91882" marR="9188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TS</a:t>
                      </a:r>
                    </a:p>
                  </a:txBody>
                  <a:tcPr marL="91882" marR="91882"/>
                </a:tc>
                <a:extLst>
                  <a:ext uri="{0D108BD9-81ED-4DB2-BD59-A6C34878D82A}">
                    <a16:rowId xmlns="" xmlns:a16="http://schemas.microsoft.com/office/drawing/2014/main" val="18522694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Latin</a:t>
                      </a:r>
                    </a:p>
                  </a:txBody>
                  <a:tcPr marL="91882" marR="9188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3h</a:t>
                      </a:r>
                    </a:p>
                  </a:txBody>
                  <a:tcPr marL="91882" marR="9188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3h</a:t>
                      </a:r>
                    </a:p>
                  </a:txBody>
                  <a:tcPr marL="91882" marR="9188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3h</a:t>
                      </a:r>
                    </a:p>
                  </a:txBody>
                  <a:tcPr marL="91882" marR="91882"/>
                </a:tc>
                <a:extLst>
                  <a:ext uri="{0D108BD9-81ED-4DB2-BD59-A6C34878D82A}">
                    <a16:rowId xmlns="" xmlns:a16="http://schemas.microsoft.com/office/drawing/2014/main" val="7283294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LV3 Italien ou Chinois</a:t>
                      </a:r>
                    </a:p>
                  </a:txBody>
                  <a:tcPr marL="91882" marR="9188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3h</a:t>
                      </a:r>
                    </a:p>
                  </a:txBody>
                  <a:tcPr marL="91882" marR="9188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3h</a:t>
                      </a:r>
                    </a:p>
                  </a:txBody>
                  <a:tcPr marL="91882" marR="9188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3h</a:t>
                      </a:r>
                    </a:p>
                  </a:txBody>
                  <a:tcPr marL="91882" marR="91882"/>
                </a:tc>
                <a:extLst>
                  <a:ext uri="{0D108BD9-81ED-4DB2-BD59-A6C34878D82A}">
                    <a16:rowId xmlns="" xmlns:a16="http://schemas.microsoft.com/office/drawing/2014/main" val="18451591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Section</a:t>
                      </a:r>
                      <a:r>
                        <a:rPr lang="fr-FR" baseline="0" dirty="0"/>
                        <a:t> euro</a:t>
                      </a:r>
                      <a:endParaRPr lang="fr-FR" dirty="0"/>
                    </a:p>
                  </a:txBody>
                  <a:tcPr marL="91882" marR="9188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2h</a:t>
                      </a:r>
                    </a:p>
                  </a:txBody>
                  <a:tcPr marL="91882" marR="9188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2h</a:t>
                      </a:r>
                    </a:p>
                  </a:txBody>
                  <a:tcPr marL="91882" marR="9188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2h</a:t>
                      </a:r>
                    </a:p>
                  </a:txBody>
                  <a:tcPr marL="91882" marR="91882"/>
                </a:tc>
                <a:extLst>
                  <a:ext uri="{0D108BD9-81ED-4DB2-BD59-A6C34878D82A}">
                    <a16:rowId xmlns="" xmlns:a16="http://schemas.microsoft.com/office/drawing/2014/main" val="17184475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Théâtre</a:t>
                      </a:r>
                    </a:p>
                  </a:txBody>
                  <a:tcPr marL="91882" marR="9188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3h</a:t>
                      </a:r>
                    </a:p>
                  </a:txBody>
                  <a:tcPr marL="91882" marR="9188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3h</a:t>
                      </a:r>
                    </a:p>
                  </a:txBody>
                  <a:tcPr marL="91882" marR="9188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3h</a:t>
                      </a:r>
                    </a:p>
                  </a:txBody>
                  <a:tcPr marL="91882" marR="91882"/>
                </a:tc>
                <a:extLst>
                  <a:ext uri="{0D108BD9-81ED-4DB2-BD59-A6C34878D82A}">
                    <a16:rowId xmlns="" xmlns:a16="http://schemas.microsoft.com/office/drawing/2014/main" val="26086574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marL="91882" marR="91882"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marL="91882" marR="91882"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marL="91882" marR="91882"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marL="91882" marR="91882"/>
                </a:tc>
                <a:extLst>
                  <a:ext uri="{0D108BD9-81ED-4DB2-BD59-A6C34878D82A}">
                    <a16:rowId xmlns="" xmlns:a16="http://schemas.microsoft.com/office/drawing/2014/main" val="13336146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8018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Epreuves du baccalauréat</a:t>
            </a:r>
          </a:p>
        </p:txBody>
      </p:sp>
    </p:spTree>
    <p:extLst>
      <p:ext uri="{BB962C8B-B14F-4D97-AF65-F5344CB8AC3E}">
        <p14:creationId xmlns:p14="http://schemas.microsoft.com/office/powerpoint/2010/main" val="2197594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Epreuves anticipées en fin de première </a:t>
            </a:r>
            <a:br>
              <a:rPr lang="fr-FR" dirty="0"/>
            </a:br>
            <a:r>
              <a:rPr lang="fr-FR" dirty="0"/>
              <a:t>Juin 2017</a:t>
            </a: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037527453"/>
              </p:ext>
            </p:extLst>
          </p:nvPr>
        </p:nvGraphicFramePr>
        <p:xfrm>
          <a:off x="838200" y="2027582"/>
          <a:ext cx="10515603" cy="2781536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1502229">
                  <a:extLst>
                    <a:ext uri="{9D8B030D-6E8A-4147-A177-3AD203B41FA5}">
                      <a16:colId xmlns="" xmlns:a16="http://schemas.microsoft.com/office/drawing/2014/main" val="3319277777"/>
                    </a:ext>
                  </a:extLst>
                </a:gridCol>
                <a:gridCol w="1502229">
                  <a:extLst>
                    <a:ext uri="{9D8B030D-6E8A-4147-A177-3AD203B41FA5}">
                      <a16:colId xmlns="" xmlns:a16="http://schemas.microsoft.com/office/drawing/2014/main" val="2989587826"/>
                    </a:ext>
                  </a:extLst>
                </a:gridCol>
                <a:gridCol w="1502229">
                  <a:extLst>
                    <a:ext uri="{9D8B030D-6E8A-4147-A177-3AD203B41FA5}">
                      <a16:colId xmlns="" xmlns:a16="http://schemas.microsoft.com/office/drawing/2014/main" val="1631073876"/>
                    </a:ext>
                  </a:extLst>
                </a:gridCol>
                <a:gridCol w="1502229">
                  <a:extLst>
                    <a:ext uri="{9D8B030D-6E8A-4147-A177-3AD203B41FA5}">
                      <a16:colId xmlns="" xmlns:a16="http://schemas.microsoft.com/office/drawing/2014/main" val="434685321"/>
                    </a:ext>
                  </a:extLst>
                </a:gridCol>
                <a:gridCol w="1502229">
                  <a:extLst>
                    <a:ext uri="{9D8B030D-6E8A-4147-A177-3AD203B41FA5}">
                      <a16:colId xmlns="" xmlns:a16="http://schemas.microsoft.com/office/drawing/2014/main" val="2581544128"/>
                    </a:ext>
                  </a:extLst>
                </a:gridCol>
                <a:gridCol w="1502229">
                  <a:extLst>
                    <a:ext uri="{9D8B030D-6E8A-4147-A177-3AD203B41FA5}">
                      <a16:colId xmlns="" xmlns:a16="http://schemas.microsoft.com/office/drawing/2014/main" val="1200945544"/>
                    </a:ext>
                  </a:extLst>
                </a:gridCol>
                <a:gridCol w="1502229">
                  <a:extLst>
                    <a:ext uri="{9D8B030D-6E8A-4147-A177-3AD203B41FA5}">
                      <a16:colId xmlns="" xmlns:a16="http://schemas.microsoft.com/office/drawing/2014/main" val="4175996910"/>
                    </a:ext>
                  </a:extLst>
                </a:gridCol>
              </a:tblGrid>
              <a:tr h="423584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Matières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dirty="0"/>
                        <a:t>Série L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dirty="0"/>
                        <a:t>Série ES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dirty="0"/>
                        <a:t>Série 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906817511"/>
                  </a:ext>
                </a:extLst>
              </a:tr>
              <a:tr h="429468"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Coefficient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Durée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Coefficient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Durée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Coefficient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Durée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876557098"/>
                  </a:ext>
                </a:extLst>
              </a:tr>
              <a:tr h="429468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Français</a:t>
                      </a:r>
                      <a:r>
                        <a:rPr lang="fr-FR" baseline="0" dirty="0"/>
                        <a:t>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4h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4h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4h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072808"/>
                  </a:ext>
                </a:extLst>
              </a:tr>
              <a:tr h="429468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Français oral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20min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20min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20min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51540325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TPE oral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Pts &gt;10</a:t>
                      </a:r>
                    </a:p>
                    <a:p>
                      <a:pPr algn="ctr"/>
                      <a:r>
                        <a:rPr lang="fr-FR" dirty="0"/>
                        <a:t>X2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10min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Pts</a:t>
                      </a:r>
                      <a:r>
                        <a:rPr lang="fr-FR" baseline="0" dirty="0"/>
                        <a:t> &gt;10</a:t>
                      </a:r>
                    </a:p>
                    <a:p>
                      <a:pPr algn="ctr"/>
                      <a:r>
                        <a:rPr lang="fr-FR" baseline="0" dirty="0"/>
                        <a:t>X2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10min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Pts&gt;10</a:t>
                      </a:r>
                    </a:p>
                    <a:p>
                      <a:pPr algn="ctr"/>
                      <a:r>
                        <a:rPr lang="fr-FR" dirty="0"/>
                        <a:t>X2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10min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67215085"/>
                  </a:ext>
                </a:extLst>
              </a:tr>
              <a:tr h="429468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Sciences</a:t>
                      </a:r>
                      <a:r>
                        <a:rPr lang="fr-FR" baseline="0" dirty="0"/>
                        <a:t> écrit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1h30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1h30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824765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815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Epreuves obligatoires en juin 2018 (1/3)</a:t>
            </a: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718088905"/>
              </p:ext>
            </p:extLst>
          </p:nvPr>
        </p:nvGraphicFramePr>
        <p:xfrm>
          <a:off x="812800" y="1600200"/>
          <a:ext cx="10566402" cy="3134360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1509486">
                  <a:extLst>
                    <a:ext uri="{9D8B030D-6E8A-4147-A177-3AD203B41FA5}">
                      <a16:colId xmlns="" xmlns:a16="http://schemas.microsoft.com/office/drawing/2014/main" val="1486394706"/>
                    </a:ext>
                  </a:extLst>
                </a:gridCol>
                <a:gridCol w="1509486">
                  <a:extLst>
                    <a:ext uri="{9D8B030D-6E8A-4147-A177-3AD203B41FA5}">
                      <a16:colId xmlns="" xmlns:a16="http://schemas.microsoft.com/office/drawing/2014/main" val="1505644858"/>
                    </a:ext>
                  </a:extLst>
                </a:gridCol>
                <a:gridCol w="1509486">
                  <a:extLst>
                    <a:ext uri="{9D8B030D-6E8A-4147-A177-3AD203B41FA5}">
                      <a16:colId xmlns="" xmlns:a16="http://schemas.microsoft.com/office/drawing/2014/main" val="1186278377"/>
                    </a:ext>
                  </a:extLst>
                </a:gridCol>
                <a:gridCol w="1509486">
                  <a:extLst>
                    <a:ext uri="{9D8B030D-6E8A-4147-A177-3AD203B41FA5}">
                      <a16:colId xmlns="" xmlns:a16="http://schemas.microsoft.com/office/drawing/2014/main" val="2089320129"/>
                    </a:ext>
                  </a:extLst>
                </a:gridCol>
                <a:gridCol w="1509486">
                  <a:extLst>
                    <a:ext uri="{9D8B030D-6E8A-4147-A177-3AD203B41FA5}">
                      <a16:colId xmlns="" xmlns:a16="http://schemas.microsoft.com/office/drawing/2014/main" val="1208849602"/>
                    </a:ext>
                  </a:extLst>
                </a:gridCol>
                <a:gridCol w="1509486">
                  <a:extLst>
                    <a:ext uri="{9D8B030D-6E8A-4147-A177-3AD203B41FA5}">
                      <a16:colId xmlns="" xmlns:a16="http://schemas.microsoft.com/office/drawing/2014/main" val="3180018906"/>
                    </a:ext>
                  </a:extLst>
                </a:gridCol>
                <a:gridCol w="1509486">
                  <a:extLst>
                    <a:ext uri="{9D8B030D-6E8A-4147-A177-3AD203B41FA5}">
                      <a16:colId xmlns="" xmlns:a16="http://schemas.microsoft.com/office/drawing/2014/main" val="33762136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Matières</a:t>
                      </a:r>
                    </a:p>
                  </a:txBody>
                  <a:tcPr marL="91882" marR="91882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dirty="0"/>
                        <a:t>Série L</a:t>
                      </a:r>
                    </a:p>
                  </a:txBody>
                  <a:tcPr marL="91882" marR="91882"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dirty="0"/>
                        <a:t>Série ES</a:t>
                      </a:r>
                    </a:p>
                  </a:txBody>
                  <a:tcPr marL="91882" marR="91882"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dirty="0"/>
                        <a:t>Série S</a:t>
                      </a:r>
                    </a:p>
                  </a:txBody>
                  <a:tcPr marL="91882" marR="91882"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2122774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marL="91882" marR="9188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Coefficient</a:t>
                      </a:r>
                    </a:p>
                  </a:txBody>
                  <a:tcPr marL="91882" marR="9188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Durée</a:t>
                      </a:r>
                    </a:p>
                  </a:txBody>
                  <a:tcPr marL="91882" marR="9188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Coefficient</a:t>
                      </a:r>
                    </a:p>
                  </a:txBody>
                  <a:tcPr marL="91882" marR="9188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Durée</a:t>
                      </a:r>
                    </a:p>
                  </a:txBody>
                  <a:tcPr marL="91882" marR="9188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Coefficient</a:t>
                      </a:r>
                    </a:p>
                  </a:txBody>
                  <a:tcPr marL="91882" marR="9188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Durée</a:t>
                      </a:r>
                    </a:p>
                  </a:txBody>
                  <a:tcPr marL="91882" marR="91882"/>
                </a:tc>
                <a:extLst>
                  <a:ext uri="{0D108BD9-81ED-4DB2-BD59-A6C34878D82A}">
                    <a16:rowId xmlns="" xmlns:a16="http://schemas.microsoft.com/office/drawing/2014/main" val="31457594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Philosophie</a:t>
                      </a:r>
                    </a:p>
                  </a:txBody>
                  <a:tcPr marL="91882" marR="9188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7 (écrit)</a:t>
                      </a:r>
                    </a:p>
                  </a:txBody>
                  <a:tcPr marL="91882" marR="9188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4h</a:t>
                      </a:r>
                    </a:p>
                  </a:txBody>
                  <a:tcPr marL="91882" marR="9188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4 (écrit)</a:t>
                      </a:r>
                    </a:p>
                  </a:txBody>
                  <a:tcPr marL="91882" marR="9188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4h</a:t>
                      </a:r>
                    </a:p>
                  </a:txBody>
                  <a:tcPr marL="91882" marR="9188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3 (écrit)</a:t>
                      </a:r>
                    </a:p>
                  </a:txBody>
                  <a:tcPr marL="91882" marR="9188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4h</a:t>
                      </a:r>
                    </a:p>
                  </a:txBody>
                  <a:tcPr marL="91882" marR="91882"/>
                </a:tc>
                <a:extLst>
                  <a:ext uri="{0D108BD9-81ED-4DB2-BD59-A6C34878D82A}">
                    <a16:rowId xmlns="" xmlns:a16="http://schemas.microsoft.com/office/drawing/2014/main" val="3990034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LV1</a:t>
                      </a:r>
                    </a:p>
                  </a:txBody>
                  <a:tcPr marL="91882" marR="9188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4 (écrit oral)</a:t>
                      </a:r>
                    </a:p>
                  </a:txBody>
                  <a:tcPr marL="91882" marR="9188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3h + 20min</a:t>
                      </a:r>
                    </a:p>
                  </a:txBody>
                  <a:tcPr marL="91882" marR="9188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3 (écrit oral*)</a:t>
                      </a:r>
                    </a:p>
                  </a:txBody>
                  <a:tcPr marL="91882" marR="9188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3h</a:t>
                      </a:r>
                    </a:p>
                  </a:txBody>
                  <a:tcPr marL="91882" marR="9188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3 (écrit oral*)</a:t>
                      </a:r>
                    </a:p>
                  </a:txBody>
                  <a:tcPr marL="91882" marR="9188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3h</a:t>
                      </a:r>
                    </a:p>
                  </a:txBody>
                  <a:tcPr marL="91882" marR="91882"/>
                </a:tc>
                <a:extLst>
                  <a:ext uri="{0D108BD9-81ED-4DB2-BD59-A6C34878D82A}">
                    <a16:rowId xmlns="" xmlns:a16="http://schemas.microsoft.com/office/drawing/2014/main" val="12704851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LV2</a:t>
                      </a:r>
                    </a:p>
                  </a:txBody>
                  <a:tcPr marL="91882" marR="9188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4 (écrit</a:t>
                      </a:r>
                      <a:r>
                        <a:rPr lang="fr-FR" baseline="0" dirty="0"/>
                        <a:t> oral)</a:t>
                      </a:r>
                      <a:endParaRPr lang="fr-FR" dirty="0"/>
                    </a:p>
                  </a:txBody>
                  <a:tcPr marL="91882" marR="9188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3h + 20min</a:t>
                      </a:r>
                    </a:p>
                  </a:txBody>
                  <a:tcPr marL="91882" marR="9188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 (écrit oral*)</a:t>
                      </a:r>
                    </a:p>
                  </a:txBody>
                  <a:tcPr marL="91882" marR="9188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2h</a:t>
                      </a:r>
                    </a:p>
                  </a:txBody>
                  <a:tcPr marL="91882" marR="9188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 (écrit</a:t>
                      </a:r>
                      <a:r>
                        <a:rPr lang="fr-FR" baseline="0" dirty="0"/>
                        <a:t> oral)</a:t>
                      </a:r>
                      <a:endParaRPr lang="fr-FR" dirty="0"/>
                    </a:p>
                  </a:txBody>
                  <a:tcPr marL="91882" marR="9188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2h</a:t>
                      </a:r>
                    </a:p>
                  </a:txBody>
                  <a:tcPr marL="91882" marR="91882"/>
                </a:tc>
                <a:extLst>
                  <a:ext uri="{0D108BD9-81ED-4DB2-BD59-A6C34878D82A}">
                    <a16:rowId xmlns="" xmlns:a16="http://schemas.microsoft.com/office/drawing/2014/main" val="3978458455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Littérature</a:t>
                      </a:r>
                      <a:r>
                        <a:rPr lang="fr-FR" baseline="0" dirty="0"/>
                        <a:t> anglaise</a:t>
                      </a:r>
                      <a:endParaRPr lang="fr-FR" dirty="0"/>
                    </a:p>
                  </a:txBody>
                  <a:tcPr marL="91882" marR="9188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 (oral)</a:t>
                      </a:r>
                    </a:p>
                  </a:txBody>
                  <a:tcPr marL="91882" marR="9188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10 min</a:t>
                      </a:r>
                    </a:p>
                  </a:txBody>
                  <a:tcPr marL="91882" marR="91882"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marL="91882" marR="91882"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marL="91882" marR="91882"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marL="91882" marR="91882"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marL="91882" marR="91882"/>
                </a:tc>
                <a:extLst>
                  <a:ext uri="{0D108BD9-81ED-4DB2-BD59-A6C34878D82A}">
                    <a16:rowId xmlns="" xmlns:a16="http://schemas.microsoft.com/office/drawing/2014/main" val="241206711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Histoire Géographie</a:t>
                      </a:r>
                    </a:p>
                  </a:txBody>
                  <a:tcPr marL="91882" marR="9188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4 (écrit)</a:t>
                      </a:r>
                    </a:p>
                  </a:txBody>
                  <a:tcPr marL="91882" marR="9188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4h</a:t>
                      </a:r>
                    </a:p>
                  </a:txBody>
                  <a:tcPr marL="91882" marR="9188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5 (écrit)</a:t>
                      </a:r>
                    </a:p>
                  </a:txBody>
                  <a:tcPr marL="91882" marR="9188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4h</a:t>
                      </a:r>
                    </a:p>
                  </a:txBody>
                  <a:tcPr marL="91882" marR="9188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3 (écrit)</a:t>
                      </a:r>
                    </a:p>
                  </a:txBody>
                  <a:tcPr marL="91882" marR="9188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3h</a:t>
                      </a:r>
                    </a:p>
                  </a:txBody>
                  <a:tcPr marL="91882" marR="91882"/>
                </a:tc>
                <a:extLst>
                  <a:ext uri="{0D108BD9-81ED-4DB2-BD59-A6C34878D82A}">
                    <a16:rowId xmlns="" xmlns:a16="http://schemas.microsoft.com/office/drawing/2014/main" val="4150337941"/>
                  </a:ext>
                </a:extLst>
              </a:tr>
            </a:tbl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838200" y="5367130"/>
            <a:ext cx="7868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* Évalué en cours d’année</a:t>
            </a:r>
          </a:p>
        </p:txBody>
      </p:sp>
    </p:spTree>
    <p:extLst>
      <p:ext uri="{BB962C8B-B14F-4D97-AF65-F5344CB8AC3E}">
        <p14:creationId xmlns:p14="http://schemas.microsoft.com/office/powerpoint/2010/main" val="1780667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2694</TotalTime>
  <Words>1446</Words>
  <Application>Microsoft Office PowerPoint</Application>
  <PresentationFormat>Personnalisé</PresentationFormat>
  <Paragraphs>464</Paragraphs>
  <Slides>38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38</vt:i4>
      </vt:variant>
    </vt:vector>
  </HeadingPairs>
  <TitlesOfParts>
    <vt:vector size="39" baseType="lpstr">
      <vt:lpstr>Horizon</vt:lpstr>
      <vt:lpstr>Réunion d’orientation  Elèves de 1eres Préparer l’entrée en terminale</vt:lpstr>
      <vt:lpstr>Déroulé de la réunion</vt:lpstr>
      <vt:lpstr>Horaires en classe de terminale</vt:lpstr>
      <vt:lpstr>Enseignements obligatoires</vt:lpstr>
      <vt:lpstr>Enseignement de spécialité : 1 au choix</vt:lpstr>
      <vt:lpstr>Options facultatives (2 maximum)</vt:lpstr>
      <vt:lpstr>Epreuves du baccalauréat</vt:lpstr>
      <vt:lpstr>Epreuves anticipées en fin de première  Juin 2017</vt:lpstr>
      <vt:lpstr>Epreuves obligatoires en juin 2018 (1/3)</vt:lpstr>
      <vt:lpstr>Epreuves obligatoires en juin 2018 (2/3)</vt:lpstr>
      <vt:lpstr>Epreuve de spécialité obligatoire en juin 2018 (3/3)</vt:lpstr>
      <vt:lpstr>Suite</vt:lpstr>
      <vt:lpstr>Epreuves facultatives en juin 2018 (2 max)</vt:lpstr>
      <vt:lpstr>Les études supérieures </vt:lpstr>
      <vt:lpstr>S’orienter c’est faire un choix…</vt:lpstr>
      <vt:lpstr>Différentes possibilités en 1ere</vt:lpstr>
      <vt:lpstr>Présentation PowerPoint</vt:lpstr>
      <vt:lpstr>UN diplôme, DES voies d’accès Exemple : diplôme d’Ingénieur</vt:lpstr>
      <vt:lpstr>Les voies de formation « courtes »</vt:lpstr>
      <vt:lpstr>Les études « courtes »</vt:lpstr>
      <vt:lpstr>Les Classes préparatoires aux grandes écoles CPGE</vt:lpstr>
      <vt:lpstr>Filières ES</vt:lpstr>
      <vt:lpstr>Filière scientifique</vt:lpstr>
      <vt:lpstr>Filière littéraire</vt:lpstr>
      <vt:lpstr>CPGE</vt:lpstr>
      <vt:lpstr>Critères de sélection</vt:lpstr>
      <vt:lpstr>Université</vt:lpstr>
      <vt:lpstr>Formations universitaires particulières</vt:lpstr>
      <vt:lpstr>Paris Dauphine</vt:lpstr>
      <vt:lpstr>CUPGE</vt:lpstr>
      <vt:lpstr>Ecole post-bac</vt:lpstr>
      <vt:lpstr>APB : une mine d’information</vt:lpstr>
      <vt:lpstr>Présentation PowerPoint</vt:lpstr>
      <vt:lpstr>Préciser son orientation</vt:lpstr>
      <vt:lpstr>Rappel des dates de salon</vt:lpstr>
      <vt:lpstr>Formation de culture générale </vt:lpstr>
      <vt:lpstr>Livret d’orientation</vt:lpstr>
      <vt:lpstr>Sites internet à consulter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Réunion d’orientation  Elèves de 1eres Préparer l’entrée en terminale</dc:title>
  <dc:creator>Camille Bleuse</dc:creator>
  <cp:lastModifiedBy>directeur</cp:lastModifiedBy>
  <cp:revision>42</cp:revision>
  <dcterms:created xsi:type="dcterms:W3CDTF">2016-11-20T11:59:11Z</dcterms:created>
  <dcterms:modified xsi:type="dcterms:W3CDTF">2016-11-24T17:19:57Z</dcterms:modified>
</cp:coreProperties>
</file>